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9"/>
  </p:notesMasterIdLst>
  <p:sldIdLst>
    <p:sldId id="363" r:id="rId2"/>
    <p:sldId id="337" r:id="rId3"/>
    <p:sldId id="264" r:id="rId4"/>
    <p:sldId id="265" r:id="rId5"/>
    <p:sldId id="266" r:id="rId6"/>
    <p:sldId id="338" r:id="rId7"/>
    <p:sldId id="339" r:id="rId8"/>
    <p:sldId id="340" r:id="rId9"/>
    <p:sldId id="341" r:id="rId10"/>
    <p:sldId id="273" r:id="rId11"/>
    <p:sldId id="281" r:id="rId12"/>
    <p:sldId id="274" r:id="rId13"/>
    <p:sldId id="342" r:id="rId14"/>
    <p:sldId id="279" r:id="rId15"/>
    <p:sldId id="278" r:id="rId16"/>
    <p:sldId id="275" r:id="rId17"/>
    <p:sldId id="276" r:id="rId18"/>
    <p:sldId id="268" r:id="rId19"/>
    <p:sldId id="282" r:id="rId20"/>
    <p:sldId id="284" r:id="rId21"/>
    <p:sldId id="283" r:id="rId22"/>
    <p:sldId id="343" r:id="rId23"/>
    <p:sldId id="344" r:id="rId24"/>
    <p:sldId id="345" r:id="rId25"/>
    <p:sldId id="346" r:id="rId26"/>
    <p:sldId id="347" r:id="rId27"/>
    <p:sldId id="348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C75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4984" autoAdjust="0"/>
    <p:restoredTop sz="96357" autoAdjust="0"/>
  </p:normalViewPr>
  <p:slideViewPr>
    <p:cSldViewPr snapToGrid="0" snapToObjects="1">
      <p:cViewPr varScale="1">
        <p:scale>
          <a:sx n="110" d="100"/>
          <a:sy n="110" d="100"/>
        </p:scale>
        <p:origin x="621" y="45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B93648-2745-404C-AB28-DBFC1931C621}" type="datetimeFigureOut">
              <a:rPr lang="en-US" smtClean="0"/>
              <a:t>5/12/2022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E18E68-0542-47E9-9A0D-1605328C5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8568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F508B-0200-B047-9495-4C9EAF3902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2B50CB-6A38-694D-9E72-B41CCD233B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783A19-A819-9A4A-ABD1-6F513CBE678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EPC.SPACE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8FA0FC-6AA3-FD49-8E73-4F42646681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71632D-9FED-2D41-89A3-82DD84E00D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B70415D-E737-F945-9839-D037779ADF4F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 descr="A picture containing nature, blue, sky, water&#10;&#10;Description automatically generated">
            <a:extLst>
              <a:ext uri="{FF2B5EF4-FFF2-40B4-BE49-F238E27FC236}">
                <a16:creationId xmlns:a16="http://schemas.microsoft.com/office/drawing/2014/main" id="{A143E2E1-DA84-2E4A-B55A-4006D4C0F25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Picture 10" descr="A close up of a sign&#10;&#10;Description automatically generated">
            <a:extLst>
              <a:ext uri="{FF2B5EF4-FFF2-40B4-BE49-F238E27FC236}">
                <a16:creationId xmlns:a16="http://schemas.microsoft.com/office/drawing/2014/main" id="{F5E07E3F-0306-BF43-A4DD-BE09B12C35A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9800" y="2867819"/>
            <a:ext cx="8037560" cy="1122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5655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2338E5-D337-D94A-8827-77735A032F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1535A825-D932-4B23-B7DE-CC511F0462C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EPC.SPACE</a:t>
            </a:r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00D5E666-150C-4667-857C-C124D4AE79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70415D-E737-F945-9839-D037779ADF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8788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3D6D4BFE-B36B-4D44-BC8E-2470B29A58A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EPC.SPACE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CDB116-ED7D-4491-B0AB-C474840F82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70415D-E737-F945-9839-D037779ADF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2075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AAEBC9-1831-DE49-B4BD-57705E28C3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864601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FBEDAB-75CF-D246-8091-FA604B68D3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3948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079587-65B1-7E4B-9159-65CCF860CC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464801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1E3AC454-7498-488F-B76B-2D30C16DFDE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EPC.SPACE</a:t>
            </a:r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72B73450-9FB1-48E9-9A6F-E9011B7835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70415D-E737-F945-9839-D037779ADF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0463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A8C3C-2F37-5C4A-A738-F881B14E94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E84C531-C056-7A44-8BAE-F83058759B2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5F5E64-3913-5840-BD76-E0ED1FF0AC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CECA6F3D-958A-4521-9FF0-4C295EF45BB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EPC.SPACE</a:t>
            </a:r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A11C9C0-15BD-41E3-ABCC-26D3BAEBFE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70415D-E737-F945-9839-D037779ADF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5515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3DDF9E-0921-5F40-9AE5-65532AE2D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729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3816C35-90F3-EE4C-8A60-1E587FA06B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4408699F-BC2E-47A1-89F9-061188174D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EPC.SPACE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47E6521A-1908-426C-8D52-247AFB7271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70415D-E737-F945-9839-D037779ADF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26539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5E22814-E726-C547-9BC2-9EFA0542E8D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923452"/>
            <a:ext cx="2628900" cy="5443626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E73289-ADA4-D64B-AA2A-A10D69CFD7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923452"/>
            <a:ext cx="7734300" cy="54436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8F734181-5E9B-4D00-91B8-492F2F1999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EPC.SPACE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0D9BC53-3FE7-48D8-9877-70440E6CE4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70415D-E737-F945-9839-D037779ADF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265777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8763" y="603971"/>
            <a:ext cx="10993549" cy="889851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8763" y="1515060"/>
            <a:ext cx="10993546" cy="590321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50A1A658-C697-48B6-A38E-1EE8EB2163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1192" y="2097297"/>
            <a:ext cx="11029616" cy="3877985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25E3102E-DD8B-4D04-A8B4-B6950ABB5A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Epc.space</a:t>
            </a:r>
          </a:p>
        </p:txBody>
      </p:sp>
    </p:spTree>
    <p:extLst>
      <p:ext uri="{BB962C8B-B14F-4D97-AF65-F5344CB8AC3E}">
        <p14:creationId xmlns:p14="http://schemas.microsoft.com/office/powerpoint/2010/main" val="113417918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856057"/>
            <a:ext cx="11029616" cy="47479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  <a:prstGeom prst="rect">
            <a:avLst/>
          </a:prstGeo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A251A69E-2577-42CE-8F19-B8BAF8BC6B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1192" y="1623225"/>
            <a:ext cx="11029616" cy="3877985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104B791F-57C0-429A-A0C2-A6B276BC92A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Epc.space</a:t>
            </a:r>
          </a:p>
        </p:txBody>
      </p:sp>
    </p:spTree>
    <p:extLst>
      <p:ext uri="{BB962C8B-B14F-4D97-AF65-F5344CB8AC3E}">
        <p14:creationId xmlns:p14="http://schemas.microsoft.com/office/powerpoint/2010/main" val="23905102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sky, blue, star, man&#10;&#10;Description automatically generated">
            <a:extLst>
              <a:ext uri="{FF2B5EF4-FFF2-40B4-BE49-F238E27FC236}">
                <a16:creationId xmlns:a16="http://schemas.microsoft.com/office/drawing/2014/main" id="{FC79CBE9-4CCF-3546-9D30-A0B4654A891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14F508B-0200-B047-9495-4C9EAF3902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765156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2B50CB-6A38-694D-9E72-B41CCD233B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44831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4157878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9B15706F-144A-F940-B109-65DD5C274E5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14F508B-0200-B047-9495-4C9EAF3902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2B50CB-6A38-694D-9E72-B41CCD233B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3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B11E24CA-704B-41D0-AB1E-3661E2C6DD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EPC.SPACE</a:t>
            </a:r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7D9ECD9-4D4F-4F30-8264-2B6FD1AD0A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70415D-E737-F945-9839-D037779ADF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84217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BE1F61F0-FF18-BF4A-A61F-6B90A1A7302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4A617B3C-C1F9-4CBA-A0AE-798C304F98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EPC.SPACE</a:t>
            </a:r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3990D575-AE5F-4284-ACC9-19693D952B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70415D-E737-F945-9839-D037779ADF4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8FF12DA-9916-4890-B5A6-0CF20E196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4618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C8D228E-B119-490F-9544-AFCDF22E65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06685"/>
            <a:ext cx="10515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568159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BE1F61F0-FF18-BF4A-A61F-6B90A1A7302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4A617B3C-C1F9-4CBA-A0AE-798C304F98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EPC.SPACE</a:t>
            </a:r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3990D575-AE5F-4284-ACC9-19693D952B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70415D-E737-F945-9839-D037779ADF4F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B15A3667-8500-451B-9217-F70A5C24DD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8763" y="437792"/>
            <a:ext cx="10993549" cy="889851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A37CA25B-B78C-4576-B81A-4A17321CCB52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581192" y="2097297"/>
            <a:ext cx="11029616" cy="3877985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29264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BA768-88BB-2345-8D04-45C8E50C0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F73855-67E0-CA47-BB49-EF3744F888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836CF888-1C26-405D-8360-530C329E4D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EPC.SPACE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8C6565A3-050A-4704-8A68-4884344516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70415D-E737-F945-9839-D037779ADF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2932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24BEBC-DA7F-624F-AE81-47FCD70B86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8C0968-B931-2446-B6B8-A57CF33BF2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69039934-44FF-437F-9AD4-6845EF2DBB5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EPC.SPACE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11F7B4AB-75F5-49BC-8F8C-3EC32B39D3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70415D-E737-F945-9839-D037779ADF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7754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1BA92-21DE-2F40-AFCE-39EDAC5AB6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9D7F41-27E4-3641-A607-6101F44801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091D05-70C4-1245-B07A-C9D57B6F54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1CAD9715-3D59-432B-A312-17C96803DAE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EPC.SPACE</a:t>
            </a:r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2799AA6C-8935-4CE5-96AF-52752C99DF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70415D-E737-F945-9839-D037779ADF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6935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B1CD20-EF45-C54D-A54D-D3B541E94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564293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4EA387-3CF9-9547-BBE3-253A974551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880331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63AF46-BE02-894C-B902-A65B0DD752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704243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29F7DB-53D3-FC47-B5C5-2D5EA02182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880329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228F9E7-A88A-D943-B162-EA20D63F3B9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704246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065D8C86-80C2-4212-92C9-C673ACB62CC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EPC.SPACE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C23C147D-FB9A-498C-9D5B-37FEDB46148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70415D-E737-F945-9839-D037779ADF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6622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072CE035-55A2-493F-8D9C-8DD89E8C6C5E}"/>
              </a:ext>
            </a:extLst>
          </p:cNvPr>
          <p:cNvPicPr>
            <a:picLocks noChangeAspect="1"/>
          </p:cNvPicPr>
          <p:nvPr/>
        </p:nvPicPr>
        <p:blipFill>
          <a:blip r:embed="rId1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546"/>
            <a:ext cx="12192000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66941F4-EE6A-0243-9954-A988F3A89A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4618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07CA05-E293-6D4F-9153-AF706238A7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200668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8E0464-4D62-104F-8A7B-F404C1390A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70415D-E737-F945-9839-D037779ADF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98987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49" r:id="rId2"/>
    <p:sldLayoutId id="2147483661" r:id="rId3"/>
    <p:sldLayoutId id="2147483660" r:id="rId4"/>
    <p:sldLayoutId id="2147483665" r:id="rId5"/>
    <p:sldLayoutId id="2147483650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  <p:sldLayoutId id="2147483663" r:id="rId16"/>
    <p:sldLayoutId id="2147483664" r:id="rId17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Helvetica" panose="020B0604020202020204" pitchFamily="34" charset="0"/>
          <a:ea typeface="+mj-ea"/>
          <a:cs typeface="Helvetica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81.png"/><Relationship Id="rId11" Type="http://schemas.microsoft.com/office/2007/relationships/hdphoto" Target="../media/hdphoto4.wdp"/><Relationship Id="rId5" Type="http://schemas.microsoft.com/office/2007/relationships/hdphoto" Target="../media/hdphoto2.wdp"/><Relationship Id="rId10" Type="http://schemas.openxmlformats.org/officeDocument/2006/relationships/image" Target="../media/image84.png"/><Relationship Id="rId4" Type="http://schemas.openxmlformats.org/officeDocument/2006/relationships/image" Target="../media/image80.png"/><Relationship Id="rId9" Type="http://schemas.openxmlformats.org/officeDocument/2006/relationships/image" Target="../media/image8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microsoft.com/office/2007/relationships/hdphoto" Target="../media/hdphoto5.wdp"/><Relationship Id="rId7" Type="http://schemas.openxmlformats.org/officeDocument/2006/relationships/image" Target="../media/image88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7.xml"/><Relationship Id="rId6" Type="http://schemas.microsoft.com/office/2007/relationships/hdphoto" Target="../media/hdphoto6.wdp"/><Relationship Id="rId5" Type="http://schemas.openxmlformats.org/officeDocument/2006/relationships/image" Target="../media/image87.png"/><Relationship Id="rId10" Type="http://schemas.microsoft.com/office/2007/relationships/hdphoto" Target="../media/hdphoto7.wdp"/><Relationship Id="rId4" Type="http://schemas.openxmlformats.org/officeDocument/2006/relationships/image" Target="../media/image86.png"/><Relationship Id="rId9" Type="http://schemas.openxmlformats.org/officeDocument/2006/relationships/image" Target="../media/image9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microsoft.com/office/2007/relationships/hdphoto" Target="../media/hdphoto8.wdp"/><Relationship Id="rId7" Type="http://schemas.openxmlformats.org/officeDocument/2006/relationships/image" Target="../media/image94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7.xml"/><Relationship Id="rId6" Type="http://schemas.microsoft.com/office/2007/relationships/hdphoto" Target="../media/hdphoto9.wdp"/><Relationship Id="rId5" Type="http://schemas.openxmlformats.org/officeDocument/2006/relationships/image" Target="../media/image93.png"/><Relationship Id="rId10" Type="http://schemas.openxmlformats.org/officeDocument/2006/relationships/image" Target="../media/image96.png"/><Relationship Id="rId4" Type="http://schemas.openxmlformats.org/officeDocument/2006/relationships/image" Target="../media/image92.png"/><Relationship Id="rId9" Type="http://schemas.microsoft.com/office/2007/relationships/hdphoto" Target="../media/hdphoto10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7.xml"/><Relationship Id="rId4" Type="http://schemas.microsoft.com/office/2007/relationships/hdphoto" Target="../media/hdphoto11.wdp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microsoft.com/office/2007/relationships/hdphoto" Target="../media/hdphoto12.wdp"/><Relationship Id="rId7" Type="http://schemas.openxmlformats.org/officeDocument/2006/relationships/image" Target="../media/image102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01.png"/><Relationship Id="rId5" Type="http://schemas.microsoft.com/office/2007/relationships/hdphoto" Target="../media/hdphoto13.wdp"/><Relationship Id="rId10" Type="http://schemas.microsoft.com/office/2007/relationships/hdphoto" Target="../media/hdphoto14.wdp"/><Relationship Id="rId4" Type="http://schemas.openxmlformats.org/officeDocument/2006/relationships/image" Target="../media/image100.png"/><Relationship Id="rId9" Type="http://schemas.openxmlformats.org/officeDocument/2006/relationships/image" Target="../media/image104.png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15.wdp"/><Relationship Id="rId7" Type="http://schemas.openxmlformats.org/officeDocument/2006/relationships/image" Target="../media/image108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7.xml"/><Relationship Id="rId6" Type="http://schemas.microsoft.com/office/2007/relationships/hdphoto" Target="../media/hdphoto16.wdp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3" Type="http://schemas.microsoft.com/office/2007/relationships/hdphoto" Target="../media/hdphoto17.wdp"/><Relationship Id="rId7" Type="http://schemas.openxmlformats.org/officeDocument/2006/relationships/image" Target="../media/image112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7.xml"/><Relationship Id="rId6" Type="http://schemas.microsoft.com/office/2007/relationships/hdphoto" Target="../media/hdphoto18.wdp"/><Relationship Id="rId5" Type="http://schemas.openxmlformats.org/officeDocument/2006/relationships/image" Target="../media/image111.png"/><Relationship Id="rId10" Type="http://schemas.microsoft.com/office/2007/relationships/hdphoto" Target="../media/hdphoto19.wdp"/><Relationship Id="rId4" Type="http://schemas.openxmlformats.org/officeDocument/2006/relationships/image" Target="../media/image110.png"/><Relationship Id="rId9" Type="http://schemas.openxmlformats.org/officeDocument/2006/relationships/image" Target="../media/image11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3" Type="http://schemas.microsoft.com/office/2007/relationships/hdphoto" Target="../media/hdphoto20.wdp"/><Relationship Id="rId7" Type="http://schemas.openxmlformats.org/officeDocument/2006/relationships/image" Target="../media/image118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7.xml"/><Relationship Id="rId6" Type="http://schemas.microsoft.com/office/2007/relationships/hdphoto" Target="../media/hdphoto21.wdp"/><Relationship Id="rId5" Type="http://schemas.openxmlformats.org/officeDocument/2006/relationships/image" Target="../media/image117.png"/><Relationship Id="rId10" Type="http://schemas.openxmlformats.org/officeDocument/2006/relationships/image" Target="../media/image101.png"/><Relationship Id="rId4" Type="http://schemas.openxmlformats.org/officeDocument/2006/relationships/image" Target="../media/image116.png"/><Relationship Id="rId9" Type="http://schemas.microsoft.com/office/2007/relationships/hdphoto" Target="../media/hdphoto12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D16B3-AB76-4ACB-96F7-C2A3B775F3A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  HTGB &amp; HTRB Life TEST</a:t>
            </a:r>
            <a:br>
              <a:rPr lang="en-US" sz="3600" dirty="0"/>
            </a:br>
            <a:r>
              <a:rPr lang="en-US" sz="3600" dirty="0"/>
              <a:t>FBG20N18</a:t>
            </a:r>
          </a:p>
        </p:txBody>
      </p:sp>
    </p:spTree>
    <p:extLst>
      <p:ext uri="{BB962C8B-B14F-4D97-AF65-F5344CB8AC3E}">
        <p14:creationId xmlns:p14="http://schemas.microsoft.com/office/powerpoint/2010/main" val="10950181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C1842-0BFD-497F-AC5D-27480930F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HTGB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A5ADAC4-CEBA-4FA7-8ED6-D6F7DE379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324DA0-E6BC-4919-BD81-D12B38D8214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003" y="1885525"/>
            <a:ext cx="4041998" cy="248128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17F2D23-D3A8-4BB3-9F51-9F33430BE10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84145" y="4385101"/>
            <a:ext cx="4023709" cy="24934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4C15969-996A-4435-AF46-F3458C65B6BC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17957" y="4385101"/>
            <a:ext cx="4023709" cy="24934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9C638E4-E26D-4578-A0A6-167A42E8892C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17957" y="1897717"/>
            <a:ext cx="4023709" cy="248738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44C67F0-64CC-4586-A834-8CC9FBE516E6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84145" y="1897717"/>
            <a:ext cx="4023709" cy="248738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0462DAC-6D8B-40E0-A99B-0FD514F8EE8E}"/>
              </a:ext>
            </a:extLst>
          </p:cNvPr>
          <p:cNvSpPr txBox="1"/>
          <p:nvPr/>
        </p:nvSpPr>
        <p:spPr>
          <a:xfrm>
            <a:off x="512064" y="5113282"/>
            <a:ext cx="1478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Vgsth</a:t>
            </a:r>
            <a:r>
              <a:rPr lang="en-US" dirty="0"/>
              <a:t> at 3mA</a:t>
            </a:r>
          </a:p>
        </p:txBody>
      </p:sp>
    </p:spTree>
    <p:extLst>
      <p:ext uri="{BB962C8B-B14F-4D97-AF65-F5344CB8AC3E}">
        <p14:creationId xmlns:p14="http://schemas.microsoft.com/office/powerpoint/2010/main" val="5422740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C1842-0BFD-497F-AC5D-27480930F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HTRB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A5ADAC4-CEBA-4FA7-8ED6-D6F7DE379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2B559A-816C-4F36-8BDF-3E5FB4B9E88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9862" y="1709483"/>
            <a:ext cx="4035902" cy="25727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0595849-D460-41C8-89BC-4483DC4D5E6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86236" y="4282218"/>
            <a:ext cx="4035902" cy="25727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B6BACEF-043F-4A7B-B172-631A2F3E4F3E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22138" y="4300507"/>
            <a:ext cx="4035902" cy="25666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FCA253A-44B1-4AF1-94DC-001357B1996F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389" y="4300507"/>
            <a:ext cx="4035902" cy="257273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D30C806-8626-464F-A57F-C456F3D89937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723" y="1709482"/>
            <a:ext cx="4029805" cy="25910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9A5D004-C1D1-4895-88DA-9B49212B43A1}"/>
              </a:ext>
            </a:extLst>
          </p:cNvPr>
          <p:cNvSpPr txBox="1"/>
          <p:nvPr/>
        </p:nvSpPr>
        <p:spPr>
          <a:xfrm>
            <a:off x="8759952" y="2446347"/>
            <a:ext cx="2012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IDSS tested at 200V</a:t>
            </a:r>
          </a:p>
        </p:txBody>
      </p:sp>
    </p:spTree>
    <p:extLst>
      <p:ext uri="{BB962C8B-B14F-4D97-AF65-F5344CB8AC3E}">
        <p14:creationId xmlns:p14="http://schemas.microsoft.com/office/powerpoint/2010/main" val="16240739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C1842-0BFD-497F-AC5D-27480930F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HTRB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A5ADAC4-CEBA-4FA7-8ED6-D6F7DE379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F3644C-F001-4C36-B4D9-5C39F18B8B8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548" y="1707010"/>
            <a:ext cx="4035902" cy="25788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3F4D0DC-994C-481D-99A5-7BC2FE687C8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548" y="4285842"/>
            <a:ext cx="4035902" cy="25666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7B8BE2A-6AE1-413A-9D8C-49718E26EBEC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04805" y="4285842"/>
            <a:ext cx="4041998" cy="256663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A9B40C8-48F0-4AED-A682-64799138F3D8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78049" y="4285842"/>
            <a:ext cx="4035902" cy="25666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3DB7DC2-89F0-439E-BCB3-F526F7D8784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81097" y="1707010"/>
            <a:ext cx="4029805" cy="257273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54CBF2A-1413-4727-B88F-A67B0819F342}"/>
              </a:ext>
            </a:extLst>
          </p:cNvPr>
          <p:cNvSpPr txBox="1"/>
          <p:nvPr/>
        </p:nvSpPr>
        <p:spPr>
          <a:xfrm>
            <a:off x="8759952" y="2446347"/>
            <a:ext cx="1781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IGSS tested at 5V</a:t>
            </a:r>
          </a:p>
        </p:txBody>
      </p:sp>
    </p:spTree>
    <p:extLst>
      <p:ext uri="{BB962C8B-B14F-4D97-AF65-F5344CB8AC3E}">
        <p14:creationId xmlns:p14="http://schemas.microsoft.com/office/powerpoint/2010/main" val="15533185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C1842-0BFD-497F-AC5D-27480930F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HTRB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A5ADAC4-CEBA-4FA7-8ED6-D6F7DE379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9D4EF9-40E7-4B00-ADF9-556735445A66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05484" y="1712530"/>
            <a:ext cx="4041998" cy="25727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C20B413-A6D4-497F-99C7-6669701C5AC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11580" y="4279168"/>
            <a:ext cx="4035902" cy="25788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0750CAD-4AE0-4EA4-9407-0BC6BF83025A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47482" y="4285265"/>
            <a:ext cx="4041998" cy="257273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DABDCF9-57BC-4F15-80F2-D7E536A385BA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292" y="4279168"/>
            <a:ext cx="4029805" cy="25727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07AA223-9461-4F79-A7A5-3DAC343F4A7E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292" y="1712530"/>
            <a:ext cx="4029805" cy="257273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E8C6D59-55DE-41A5-90B0-376AA9576782}"/>
              </a:ext>
            </a:extLst>
          </p:cNvPr>
          <p:cNvSpPr txBox="1"/>
          <p:nvPr/>
        </p:nvSpPr>
        <p:spPr>
          <a:xfrm>
            <a:off x="8759952" y="2446347"/>
            <a:ext cx="1870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IGSR tested at -4V</a:t>
            </a:r>
          </a:p>
        </p:txBody>
      </p:sp>
    </p:spTree>
    <p:extLst>
      <p:ext uri="{BB962C8B-B14F-4D97-AF65-F5344CB8AC3E}">
        <p14:creationId xmlns:p14="http://schemas.microsoft.com/office/powerpoint/2010/main" val="7628406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C1842-0BFD-497F-AC5D-27480930F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HTRB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A5ADAC4-CEBA-4FA7-8ED6-D6F7DE379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59A512-28E1-4B19-802F-BED8E43B012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195" y="1706433"/>
            <a:ext cx="4029805" cy="25727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5B501C7-5657-4A3A-BC59-748209F235F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51" y="4279168"/>
            <a:ext cx="4029805" cy="257273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7EA962B-9DAF-4FCC-A030-C86E9E09E1A4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26144" y="4291362"/>
            <a:ext cx="4029805" cy="25727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DB589E9-D3CA-4A51-9573-197F14650588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78049" y="4273071"/>
            <a:ext cx="4035902" cy="257883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76AA130-09FB-4CDF-BE08-3B2AF600F82E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75001" y="1718627"/>
            <a:ext cx="4041998" cy="257273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EF3A288-F278-4792-8109-BB1FCBA26624}"/>
              </a:ext>
            </a:extLst>
          </p:cNvPr>
          <p:cNvSpPr txBox="1"/>
          <p:nvPr/>
        </p:nvSpPr>
        <p:spPr>
          <a:xfrm>
            <a:off x="8613648" y="2441774"/>
            <a:ext cx="2665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DRON pre at 15A VGS@5V</a:t>
            </a:r>
          </a:p>
        </p:txBody>
      </p:sp>
    </p:spTree>
    <p:extLst>
      <p:ext uri="{BB962C8B-B14F-4D97-AF65-F5344CB8AC3E}">
        <p14:creationId xmlns:p14="http://schemas.microsoft.com/office/powerpoint/2010/main" val="35512146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C1842-0BFD-497F-AC5D-27480930F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HTRB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A5ADAC4-CEBA-4FA7-8ED6-D6F7DE379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30E7C9-6CA9-4A1C-A0E8-C5D68CF393F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93292" y="1724723"/>
            <a:ext cx="4041998" cy="25727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D0E47FA-6A21-4C15-B4A7-700C5D9DA75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05485" y="4297458"/>
            <a:ext cx="4029805" cy="25727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41FDC7D-20DA-4C4C-ABA3-8D18CFD4B5CC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59678" y="4297458"/>
            <a:ext cx="4041998" cy="258492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E2BF456-A1B4-46E4-8D9A-3AD290D231F7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208" y="4294501"/>
            <a:ext cx="4029805" cy="257273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CB5A9AA-F335-49CC-A110-3A712982C902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487" y="1736916"/>
            <a:ext cx="4029805" cy="256054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3B33C7B-F7CA-42B3-8A66-AB707E5D2D23}"/>
              </a:ext>
            </a:extLst>
          </p:cNvPr>
          <p:cNvSpPr txBox="1"/>
          <p:nvPr/>
        </p:nvSpPr>
        <p:spPr>
          <a:xfrm>
            <a:off x="8513064" y="2278642"/>
            <a:ext cx="30165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DRON post at 15A VGS@5V</a:t>
            </a:r>
          </a:p>
          <a:p>
            <a:r>
              <a:rPr lang="en-US" dirty="0"/>
              <a:t>10s stress at 160V followed by</a:t>
            </a:r>
          </a:p>
          <a:p>
            <a:r>
              <a:rPr lang="en-US" dirty="0"/>
              <a:t>Test at 5-8us after removal</a:t>
            </a:r>
          </a:p>
        </p:txBody>
      </p:sp>
    </p:spTree>
    <p:extLst>
      <p:ext uri="{BB962C8B-B14F-4D97-AF65-F5344CB8AC3E}">
        <p14:creationId xmlns:p14="http://schemas.microsoft.com/office/powerpoint/2010/main" val="16150626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C1842-0BFD-497F-AC5D-27480930F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HTRB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A5ADAC4-CEBA-4FA7-8ED6-D6F7DE379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19A163-FA0A-43D4-B6C9-B713D5217D0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003" y="1723621"/>
            <a:ext cx="4035902" cy="25788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846DCF4-B314-4DEB-A654-0DFACFAC9FF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148" y="4291362"/>
            <a:ext cx="4041998" cy="25666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F13D423-E0EE-4CB4-8948-9BA1C2B626F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16999" y="4305501"/>
            <a:ext cx="4041998" cy="25666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8E331DA-EF24-4468-BB87-CFFDE99B591B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4333" y="4305501"/>
            <a:ext cx="4041998" cy="256663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A2372C1-B4FD-45AE-900E-DB89C626BA6B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75001" y="1723621"/>
            <a:ext cx="4041998" cy="258492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DA5666C-B14C-4D7E-BBAE-CF0CA8C2D0DC}"/>
              </a:ext>
            </a:extLst>
          </p:cNvPr>
          <p:cNvSpPr txBox="1"/>
          <p:nvPr/>
        </p:nvSpPr>
        <p:spPr>
          <a:xfrm>
            <a:off x="8934848" y="2633510"/>
            <a:ext cx="2406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RDSON at 18A VGS@5V</a:t>
            </a:r>
          </a:p>
        </p:txBody>
      </p:sp>
    </p:spTree>
    <p:extLst>
      <p:ext uri="{BB962C8B-B14F-4D97-AF65-F5344CB8AC3E}">
        <p14:creationId xmlns:p14="http://schemas.microsoft.com/office/powerpoint/2010/main" val="24608249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C1842-0BFD-497F-AC5D-27480930F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HTRB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A5ADAC4-CEBA-4FA7-8ED6-D6F7DE379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9687EE-42F1-4A4A-BE6D-43E8CF5D6636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84148" y="1694238"/>
            <a:ext cx="4029805" cy="25727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2E8E9AC-4498-4426-8D3F-D5C053138D0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90245" y="4266973"/>
            <a:ext cx="4029805" cy="258492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1810E57-5EF8-4C97-9834-BF133E7AF461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26147" y="4266972"/>
            <a:ext cx="4035902" cy="25727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ADA00CC-4CA9-4C46-831E-1E0F9B8EAFCF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149" y="4260875"/>
            <a:ext cx="4029805" cy="25788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FB67691-C3BA-4A95-9F48-9403CE74EB26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149" y="1682043"/>
            <a:ext cx="4029805" cy="257883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7A92DC1-BD2A-41D0-96DF-AF2C7EEC781B}"/>
              </a:ext>
            </a:extLst>
          </p:cNvPr>
          <p:cNvSpPr txBox="1"/>
          <p:nvPr/>
        </p:nvSpPr>
        <p:spPr>
          <a:xfrm>
            <a:off x="9079947" y="2786793"/>
            <a:ext cx="1478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Vgsth</a:t>
            </a:r>
            <a:r>
              <a:rPr lang="en-US" dirty="0"/>
              <a:t> at 3mA</a:t>
            </a:r>
          </a:p>
        </p:txBody>
      </p:sp>
    </p:spTree>
    <p:extLst>
      <p:ext uri="{BB962C8B-B14F-4D97-AF65-F5344CB8AC3E}">
        <p14:creationId xmlns:p14="http://schemas.microsoft.com/office/powerpoint/2010/main" val="33593538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38090-A43A-489B-AFCC-84E4BB16AF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LIFE TEST SUMMARY HTGB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1F3FB4D-086E-451D-A788-0B1481791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18</a:t>
            </a:fld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08B066F-A634-4E14-A3C3-320E5E66776E}"/>
              </a:ext>
            </a:extLst>
          </p:cNvPr>
          <p:cNvGraphicFramePr>
            <a:graphicFrameLocks noGrp="1"/>
          </p:cNvGraphicFramePr>
          <p:nvPr/>
        </p:nvGraphicFramePr>
        <p:xfrm>
          <a:off x="3048000" y="1403927"/>
          <a:ext cx="6022107" cy="5454058"/>
        </p:xfrm>
        <a:graphic>
          <a:graphicData uri="http://schemas.openxmlformats.org/drawingml/2006/table">
            <a:tbl>
              <a:tblPr/>
              <a:tblGrid>
                <a:gridCol w="406556">
                  <a:extLst>
                    <a:ext uri="{9D8B030D-6E8A-4147-A177-3AD203B41FA5}">
                      <a16:colId xmlns:a16="http://schemas.microsoft.com/office/drawing/2014/main" val="2845495363"/>
                    </a:ext>
                  </a:extLst>
                </a:gridCol>
                <a:gridCol w="762292">
                  <a:extLst>
                    <a:ext uri="{9D8B030D-6E8A-4147-A177-3AD203B41FA5}">
                      <a16:colId xmlns:a16="http://schemas.microsoft.com/office/drawing/2014/main" val="1954605504"/>
                    </a:ext>
                  </a:extLst>
                </a:gridCol>
                <a:gridCol w="762292">
                  <a:extLst>
                    <a:ext uri="{9D8B030D-6E8A-4147-A177-3AD203B41FA5}">
                      <a16:colId xmlns:a16="http://schemas.microsoft.com/office/drawing/2014/main" val="3058172338"/>
                    </a:ext>
                  </a:extLst>
                </a:gridCol>
                <a:gridCol w="406556">
                  <a:extLst>
                    <a:ext uri="{9D8B030D-6E8A-4147-A177-3AD203B41FA5}">
                      <a16:colId xmlns:a16="http://schemas.microsoft.com/office/drawing/2014/main" val="1669739882"/>
                    </a:ext>
                  </a:extLst>
                </a:gridCol>
                <a:gridCol w="643713">
                  <a:extLst>
                    <a:ext uri="{9D8B030D-6E8A-4147-A177-3AD203B41FA5}">
                      <a16:colId xmlns:a16="http://schemas.microsoft.com/office/drawing/2014/main" val="199866303"/>
                    </a:ext>
                  </a:extLst>
                </a:gridCol>
                <a:gridCol w="3040698">
                  <a:extLst>
                    <a:ext uri="{9D8B030D-6E8A-4147-A177-3AD203B41FA5}">
                      <a16:colId xmlns:a16="http://schemas.microsoft.com/office/drawing/2014/main" val="1620494372"/>
                    </a:ext>
                  </a:extLst>
                </a:gridCol>
              </a:tblGrid>
              <a:tr h="151642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Temp</a:t>
                      </a:r>
                    </a:p>
                  </a:txBody>
                  <a:tcPr marL="4033" marR="4033" marT="4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Stress V</a:t>
                      </a:r>
                    </a:p>
                  </a:txBody>
                  <a:tcPr marL="4033" marR="4033" marT="4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Time(Hrs)</a:t>
                      </a:r>
                    </a:p>
                  </a:txBody>
                  <a:tcPr marL="4033" marR="4033" marT="4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SN</a:t>
                      </a:r>
                    </a:p>
                  </a:txBody>
                  <a:tcPr marL="4033" marR="4033" marT="4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Wafer #</a:t>
                      </a:r>
                    </a:p>
                  </a:txBody>
                  <a:tcPr marL="4033" marR="4033" marT="4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Notes</a:t>
                      </a:r>
                    </a:p>
                  </a:txBody>
                  <a:tcPr marL="4033" marR="4033" marT="4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380088"/>
                  </a:ext>
                </a:extLst>
              </a:tr>
              <a:tr h="151642">
                <a:tc rowSpan="14"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100C</a:t>
                      </a:r>
                    </a:p>
                  </a:txBody>
                  <a:tcPr marL="4033" marR="4033" marT="40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6.75</a:t>
                      </a:r>
                    </a:p>
                  </a:txBody>
                  <a:tcPr marL="4033" marR="4033" marT="40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033" marR="4033" marT="4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033" marR="4033" marT="4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033" marR="4033" marT="4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033" marR="4033" marT="4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5914961"/>
                  </a:ext>
                </a:extLst>
              </a:tr>
              <a:tr h="15164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1479</a:t>
                      </a:r>
                    </a:p>
                  </a:txBody>
                  <a:tcPr marL="4033" marR="4033" marT="4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68</a:t>
                      </a:r>
                    </a:p>
                  </a:txBody>
                  <a:tcPr marL="4033" marR="4033" marT="4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Q211</a:t>
                      </a:r>
                    </a:p>
                  </a:txBody>
                  <a:tcPr marL="4033" marR="4033" marT="4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High IGSS, still functional-part was OOF</a:t>
                      </a:r>
                    </a:p>
                  </a:txBody>
                  <a:tcPr marL="4033" marR="4033" marT="4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3655418"/>
                  </a:ext>
                </a:extLst>
              </a:tr>
              <a:tr h="15164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2020</a:t>
                      </a:r>
                    </a:p>
                  </a:txBody>
                  <a:tcPr marL="4033" marR="4033" marT="4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126</a:t>
                      </a:r>
                    </a:p>
                  </a:txBody>
                  <a:tcPr marL="4033" marR="4033" marT="4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Y003</a:t>
                      </a:r>
                    </a:p>
                  </a:txBody>
                  <a:tcPr marL="4033" marR="4033" marT="4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High IGSS, still functional-OOF replacemnt actual hours 1924</a:t>
                      </a:r>
                    </a:p>
                  </a:txBody>
                  <a:tcPr marL="4033" marR="4033" marT="4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40272313"/>
                  </a:ext>
                </a:extLst>
              </a:tr>
              <a:tr h="15164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11"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7.25</a:t>
                      </a:r>
                    </a:p>
                  </a:txBody>
                  <a:tcPr marL="4033" marR="4033" marT="40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96</a:t>
                      </a:r>
                    </a:p>
                  </a:txBody>
                  <a:tcPr marL="4033" marR="4033" marT="4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81</a:t>
                      </a:r>
                    </a:p>
                  </a:txBody>
                  <a:tcPr marL="4033" marR="4033" marT="4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Q211</a:t>
                      </a:r>
                    </a:p>
                  </a:txBody>
                  <a:tcPr marL="4033" marR="4033" marT="4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Out of Family, High IGSS,IDSS, Vth - Part was OOF</a:t>
                      </a:r>
                    </a:p>
                  </a:txBody>
                  <a:tcPr marL="4033" marR="4033" marT="4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3439990"/>
                  </a:ext>
                </a:extLst>
              </a:tr>
              <a:tr h="15164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500</a:t>
                      </a:r>
                    </a:p>
                  </a:txBody>
                  <a:tcPr marL="4033" marR="4033" marT="4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4033" marR="4033" marT="4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Y046</a:t>
                      </a:r>
                    </a:p>
                  </a:txBody>
                  <a:tcPr marL="4033" marR="4033" marT="4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High IGSS -removed 1000Hrs</a:t>
                      </a:r>
                    </a:p>
                  </a:txBody>
                  <a:tcPr marL="4033" marR="4033" marT="4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6698831"/>
                  </a:ext>
                </a:extLst>
              </a:tr>
              <a:tr h="15164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1000</a:t>
                      </a:r>
                    </a:p>
                  </a:txBody>
                  <a:tcPr marL="4033" marR="4033" marT="40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</a:t>
                      </a:r>
                    </a:p>
                  </a:txBody>
                  <a:tcPr marL="4033" marR="4033" marT="4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Y003</a:t>
                      </a:r>
                    </a:p>
                  </a:txBody>
                  <a:tcPr marL="4033" marR="4033" marT="4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High IGSS, still functional</a:t>
                      </a:r>
                    </a:p>
                  </a:txBody>
                  <a:tcPr marL="4033" marR="4033" marT="4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92714788"/>
                  </a:ext>
                </a:extLst>
              </a:tr>
              <a:tr h="15164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</a:t>
                      </a:r>
                    </a:p>
                  </a:txBody>
                  <a:tcPr marL="4033" marR="4033" marT="4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Q211</a:t>
                      </a:r>
                    </a:p>
                  </a:txBody>
                  <a:tcPr marL="4033" marR="4033" marT="4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High IGSS -removed 1000Hrs</a:t>
                      </a:r>
                    </a:p>
                  </a:txBody>
                  <a:tcPr marL="4033" marR="4033" marT="4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7973691"/>
                  </a:ext>
                </a:extLst>
              </a:tr>
              <a:tr h="15164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127</a:t>
                      </a:r>
                    </a:p>
                  </a:txBody>
                  <a:tcPr marL="4033" marR="4033" marT="4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Y003</a:t>
                      </a:r>
                    </a:p>
                  </a:txBody>
                  <a:tcPr marL="4033" marR="4033" marT="4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High IGSS, still functional</a:t>
                      </a:r>
                    </a:p>
                  </a:txBody>
                  <a:tcPr marL="4033" marR="4033" marT="4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7595641"/>
                  </a:ext>
                </a:extLst>
              </a:tr>
              <a:tr h="15164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1479</a:t>
                      </a:r>
                    </a:p>
                  </a:txBody>
                  <a:tcPr marL="4033" marR="4033" marT="4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4033" marR="4033" marT="4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Q211</a:t>
                      </a:r>
                    </a:p>
                  </a:txBody>
                  <a:tcPr marL="4033" marR="4033" marT="4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High IGSS, still functional-OOF replacment actual hours 1383</a:t>
                      </a:r>
                    </a:p>
                  </a:txBody>
                  <a:tcPr marL="4033" marR="4033" marT="4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0846212"/>
                  </a:ext>
                </a:extLst>
              </a:tr>
              <a:tr h="15164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2020</a:t>
                      </a:r>
                    </a:p>
                  </a:txBody>
                  <a:tcPr marL="4033" marR="4033" marT="40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53</a:t>
                      </a:r>
                    </a:p>
                  </a:txBody>
                  <a:tcPr marL="4033" marR="4033" marT="4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Y003</a:t>
                      </a:r>
                    </a:p>
                  </a:txBody>
                  <a:tcPr marL="4033" marR="4033" marT="4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High IGSS, Vth, </a:t>
                      </a:r>
                      <a:r>
                        <a:rPr lang="en-U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Idss</a:t>
                      </a:r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nonfunctional</a:t>
                      </a:r>
                    </a:p>
                  </a:txBody>
                  <a:tcPr marL="4033" marR="4033" marT="4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012145"/>
                  </a:ext>
                </a:extLst>
              </a:tr>
              <a:tr h="15164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</a:t>
                      </a:r>
                    </a:p>
                  </a:txBody>
                  <a:tcPr marL="4033" marR="4033" marT="4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Q211</a:t>
                      </a:r>
                    </a:p>
                  </a:txBody>
                  <a:tcPr marL="4033" marR="4033" marT="4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High IGSS, Vth, </a:t>
                      </a:r>
                      <a:r>
                        <a:rPr lang="en-U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Idss</a:t>
                      </a:r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nonfunctional=Part was OOF</a:t>
                      </a:r>
                    </a:p>
                  </a:txBody>
                  <a:tcPr marL="4033" marR="4033" marT="4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9353242"/>
                  </a:ext>
                </a:extLst>
              </a:tr>
              <a:tr h="15164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61</a:t>
                      </a:r>
                    </a:p>
                  </a:txBody>
                  <a:tcPr marL="4033" marR="4033" marT="4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Q211</a:t>
                      </a:r>
                    </a:p>
                  </a:txBody>
                  <a:tcPr marL="4033" marR="4033" marT="4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High IGSS, low Vth, high </a:t>
                      </a:r>
                      <a:r>
                        <a:rPr lang="en-U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Idss</a:t>
                      </a:r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nonfunctional</a:t>
                      </a:r>
                    </a:p>
                  </a:txBody>
                  <a:tcPr marL="4033" marR="4033" marT="4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2374738"/>
                  </a:ext>
                </a:extLst>
              </a:tr>
              <a:tr h="15164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4033" marR="4033" marT="4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Y046</a:t>
                      </a:r>
                    </a:p>
                  </a:txBody>
                  <a:tcPr marL="4033" marR="4033" marT="4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High IGSS, low Vth, high </a:t>
                      </a:r>
                      <a:r>
                        <a:rPr lang="en-U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Idss</a:t>
                      </a:r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nonfunctional</a:t>
                      </a:r>
                    </a:p>
                  </a:txBody>
                  <a:tcPr marL="4033" marR="4033" marT="4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6781353"/>
                  </a:ext>
                </a:extLst>
              </a:tr>
              <a:tr h="14658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2188</a:t>
                      </a:r>
                    </a:p>
                  </a:txBody>
                  <a:tcPr marL="4033" marR="4033" marT="4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4033" marR="4033" marT="4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Y046</a:t>
                      </a:r>
                    </a:p>
                  </a:txBody>
                  <a:tcPr marL="4033" marR="4033" marT="4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High IGSS, still functional</a:t>
                      </a:r>
                    </a:p>
                  </a:txBody>
                  <a:tcPr marL="4033" marR="4033" marT="4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91129993"/>
                  </a:ext>
                </a:extLst>
              </a:tr>
              <a:tr h="151642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Temp</a:t>
                      </a:r>
                    </a:p>
                  </a:txBody>
                  <a:tcPr marL="4033" marR="4033" marT="4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Stress V</a:t>
                      </a:r>
                    </a:p>
                  </a:txBody>
                  <a:tcPr marL="4033" marR="4033" marT="4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Time(Hrs)</a:t>
                      </a:r>
                    </a:p>
                  </a:txBody>
                  <a:tcPr marL="4033" marR="4033" marT="4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SN</a:t>
                      </a:r>
                    </a:p>
                  </a:txBody>
                  <a:tcPr marL="4033" marR="4033" marT="4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Wafer #</a:t>
                      </a:r>
                    </a:p>
                  </a:txBody>
                  <a:tcPr marL="4033" marR="4033" marT="4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Notes</a:t>
                      </a:r>
                    </a:p>
                  </a:txBody>
                  <a:tcPr marL="4033" marR="4033" marT="4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2479326"/>
                  </a:ext>
                </a:extLst>
              </a:tr>
              <a:tr h="151642">
                <a:tc rowSpan="20"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150C</a:t>
                      </a:r>
                    </a:p>
                  </a:txBody>
                  <a:tcPr marL="4033" marR="4033" marT="40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6V</a:t>
                      </a:r>
                    </a:p>
                  </a:txBody>
                  <a:tcPr marL="4033" marR="4033" marT="4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033" marR="4033" marT="4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033" marR="4033" marT="4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033" marR="4033" marT="4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033" marR="4033" marT="4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8301634"/>
                  </a:ext>
                </a:extLst>
              </a:tr>
              <a:tr h="15164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6.75</a:t>
                      </a:r>
                    </a:p>
                  </a:txBody>
                  <a:tcPr marL="4033" marR="4033" marT="40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1000</a:t>
                      </a:r>
                    </a:p>
                  </a:txBody>
                  <a:tcPr marL="4033" marR="4033" marT="4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85</a:t>
                      </a:r>
                    </a:p>
                  </a:txBody>
                  <a:tcPr marL="4033" marR="4033" marT="4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Y003</a:t>
                      </a:r>
                    </a:p>
                  </a:txBody>
                  <a:tcPr marL="4033" marR="4033" marT="4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High IGSS, still functional</a:t>
                      </a:r>
                    </a:p>
                  </a:txBody>
                  <a:tcPr marL="4033" marR="4033" marT="4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3936281"/>
                  </a:ext>
                </a:extLst>
              </a:tr>
              <a:tr h="15164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2020</a:t>
                      </a:r>
                    </a:p>
                  </a:txBody>
                  <a:tcPr marL="4033" marR="4033" marT="4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</a:t>
                      </a:r>
                    </a:p>
                  </a:txBody>
                  <a:tcPr marL="4033" marR="4033" marT="4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Y046</a:t>
                      </a:r>
                    </a:p>
                  </a:txBody>
                  <a:tcPr marL="4033" marR="4033" marT="4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High IGSS, high Vth still functional</a:t>
                      </a:r>
                    </a:p>
                  </a:txBody>
                  <a:tcPr marL="4033" marR="4033" marT="4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743559"/>
                  </a:ext>
                </a:extLst>
              </a:tr>
              <a:tr h="15164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2188</a:t>
                      </a:r>
                    </a:p>
                  </a:txBody>
                  <a:tcPr marL="4033" marR="4033" marT="4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</a:t>
                      </a:r>
                    </a:p>
                  </a:txBody>
                  <a:tcPr marL="4033" marR="4033" marT="4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Y046</a:t>
                      </a:r>
                    </a:p>
                  </a:txBody>
                  <a:tcPr marL="4033" marR="4033" marT="4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High Gate and Drain, Fuse Blew Pulled.</a:t>
                      </a:r>
                    </a:p>
                  </a:txBody>
                  <a:tcPr marL="4033" marR="4033" marT="4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4659604"/>
                  </a:ext>
                </a:extLst>
              </a:tr>
              <a:tr h="15164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16"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7.25</a:t>
                      </a:r>
                    </a:p>
                  </a:txBody>
                  <a:tcPr marL="4033" marR="4033" marT="40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</a:t>
                      </a:r>
                    </a:p>
                  </a:txBody>
                  <a:tcPr marL="4033" marR="4033" marT="40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4033" marR="4033" marT="4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Q211</a:t>
                      </a:r>
                    </a:p>
                  </a:txBody>
                  <a:tcPr marL="4033" marR="4033" marT="4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High IGSS, still functional</a:t>
                      </a:r>
                    </a:p>
                  </a:txBody>
                  <a:tcPr marL="4033" marR="4033" marT="4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91394680"/>
                  </a:ext>
                </a:extLst>
              </a:tr>
              <a:tr h="15164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4033" marR="4033" marT="4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Y046</a:t>
                      </a:r>
                    </a:p>
                  </a:txBody>
                  <a:tcPr marL="4033" marR="4033" marT="4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High IGSS, still functional</a:t>
                      </a:r>
                    </a:p>
                  </a:txBody>
                  <a:tcPr marL="4033" marR="4033" marT="4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5760665"/>
                  </a:ext>
                </a:extLst>
              </a:tr>
              <a:tr h="15164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138</a:t>
                      </a:r>
                    </a:p>
                  </a:txBody>
                  <a:tcPr marL="4033" marR="4033" marT="4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4033" marR="4033" marT="4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Y046</a:t>
                      </a:r>
                    </a:p>
                  </a:txBody>
                  <a:tcPr marL="4033" marR="4033" marT="4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High IGSS, IDSS, Low Vth</a:t>
                      </a:r>
                    </a:p>
                  </a:txBody>
                  <a:tcPr marL="4033" marR="4033" marT="4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3730002"/>
                  </a:ext>
                </a:extLst>
              </a:tr>
              <a:tr h="15164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210</a:t>
                      </a:r>
                    </a:p>
                  </a:txBody>
                  <a:tcPr marL="4033" marR="4033" marT="40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4033" marR="4033" marT="4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Q211</a:t>
                      </a:r>
                    </a:p>
                  </a:txBody>
                  <a:tcPr marL="4033" marR="4033" marT="4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High IGSS, still functional</a:t>
                      </a:r>
                    </a:p>
                  </a:txBody>
                  <a:tcPr marL="4033" marR="4033" marT="4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5125754"/>
                  </a:ext>
                </a:extLst>
              </a:tr>
              <a:tr h="15164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</a:t>
                      </a:r>
                    </a:p>
                  </a:txBody>
                  <a:tcPr marL="4033" marR="4033" marT="4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Y046</a:t>
                      </a:r>
                    </a:p>
                  </a:txBody>
                  <a:tcPr marL="4033" marR="4033" marT="4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High IGSS, still functional-removed 100Hrs</a:t>
                      </a:r>
                    </a:p>
                  </a:txBody>
                  <a:tcPr marL="4033" marR="4033" marT="4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3362190"/>
                  </a:ext>
                </a:extLst>
              </a:tr>
              <a:tr h="15164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500</a:t>
                      </a:r>
                    </a:p>
                  </a:txBody>
                  <a:tcPr marL="4033" marR="4033" marT="4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78</a:t>
                      </a:r>
                    </a:p>
                  </a:txBody>
                  <a:tcPr marL="4033" marR="4033" marT="4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Y003</a:t>
                      </a:r>
                    </a:p>
                  </a:txBody>
                  <a:tcPr marL="4033" marR="4033" marT="4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High IGSS, IDSS, High Vth</a:t>
                      </a:r>
                    </a:p>
                  </a:txBody>
                  <a:tcPr marL="4033" marR="4033" marT="4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72345635"/>
                  </a:ext>
                </a:extLst>
              </a:tr>
              <a:tr h="15164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7"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1000</a:t>
                      </a:r>
                    </a:p>
                  </a:txBody>
                  <a:tcPr marL="4033" marR="4033" marT="40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</a:t>
                      </a:r>
                    </a:p>
                  </a:txBody>
                  <a:tcPr marL="4033" marR="4033" marT="4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Q211</a:t>
                      </a:r>
                    </a:p>
                  </a:txBody>
                  <a:tcPr marL="4033" marR="4033" marT="4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High IGSS, still functional</a:t>
                      </a:r>
                    </a:p>
                  </a:txBody>
                  <a:tcPr marL="4033" marR="4033" marT="4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68672431"/>
                  </a:ext>
                </a:extLst>
              </a:tr>
              <a:tr h="15164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</a:t>
                      </a:r>
                    </a:p>
                  </a:txBody>
                  <a:tcPr marL="4033" marR="4033" marT="4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Q211</a:t>
                      </a:r>
                    </a:p>
                  </a:txBody>
                  <a:tcPr marL="4033" marR="4033" marT="4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High IGSS, still functional</a:t>
                      </a:r>
                    </a:p>
                  </a:txBody>
                  <a:tcPr marL="4033" marR="4033" marT="4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19820864"/>
                  </a:ext>
                </a:extLst>
              </a:tr>
              <a:tr h="15164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</a:t>
                      </a:r>
                    </a:p>
                  </a:txBody>
                  <a:tcPr marL="4033" marR="4033" marT="4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Q211</a:t>
                      </a:r>
                    </a:p>
                  </a:txBody>
                  <a:tcPr marL="4033" marR="4033" marT="4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High IGSS, still functional</a:t>
                      </a:r>
                    </a:p>
                  </a:txBody>
                  <a:tcPr marL="4033" marR="4033" marT="4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54618483"/>
                  </a:ext>
                </a:extLst>
              </a:tr>
              <a:tr h="15164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</a:t>
                      </a:r>
                    </a:p>
                  </a:txBody>
                  <a:tcPr marL="4033" marR="4033" marT="4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Y046</a:t>
                      </a:r>
                    </a:p>
                  </a:txBody>
                  <a:tcPr marL="4033" marR="4033" marT="4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High IGSS, still functional-removed 100Hrs</a:t>
                      </a:r>
                    </a:p>
                  </a:txBody>
                  <a:tcPr marL="4033" marR="4033" marT="4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94736753"/>
                  </a:ext>
                </a:extLst>
              </a:tr>
              <a:tr h="15164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4033" marR="4033" marT="4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Y046</a:t>
                      </a:r>
                    </a:p>
                  </a:txBody>
                  <a:tcPr marL="4033" marR="4033" marT="4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High IGSS, still functional-removed 100Hrs</a:t>
                      </a:r>
                    </a:p>
                  </a:txBody>
                  <a:tcPr marL="4033" marR="4033" marT="4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4691456"/>
                  </a:ext>
                </a:extLst>
              </a:tr>
              <a:tr h="15164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</a:t>
                      </a:r>
                    </a:p>
                  </a:txBody>
                  <a:tcPr marL="4033" marR="4033" marT="4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Y003</a:t>
                      </a:r>
                    </a:p>
                  </a:txBody>
                  <a:tcPr marL="4033" marR="4033" marT="4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High IGSS, still functional</a:t>
                      </a:r>
                    </a:p>
                  </a:txBody>
                  <a:tcPr marL="4033" marR="4033" marT="4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1100754"/>
                  </a:ext>
                </a:extLst>
              </a:tr>
              <a:tr h="15164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79</a:t>
                      </a:r>
                    </a:p>
                  </a:txBody>
                  <a:tcPr marL="4033" marR="4033" marT="4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Y003</a:t>
                      </a:r>
                    </a:p>
                  </a:txBody>
                  <a:tcPr marL="4033" marR="4033" marT="4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High IGSS, still functional-removed 100Hrs</a:t>
                      </a:r>
                    </a:p>
                  </a:txBody>
                  <a:tcPr marL="4033" marR="4033" marT="4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01614268"/>
                  </a:ext>
                </a:extLst>
              </a:tr>
              <a:tr h="15164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1479</a:t>
                      </a:r>
                    </a:p>
                  </a:txBody>
                  <a:tcPr marL="4033" marR="4033" marT="40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033" marR="4033" marT="4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Y003</a:t>
                      </a:r>
                    </a:p>
                  </a:txBody>
                  <a:tcPr marL="4033" marR="4033" marT="4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High IGSS, still functional</a:t>
                      </a:r>
                    </a:p>
                  </a:txBody>
                  <a:tcPr marL="4033" marR="4033" marT="4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33956149"/>
                  </a:ext>
                </a:extLst>
              </a:tr>
              <a:tr h="15164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</a:p>
                  </a:txBody>
                  <a:tcPr marL="4033" marR="4033" marT="4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Y046</a:t>
                      </a:r>
                    </a:p>
                  </a:txBody>
                  <a:tcPr marL="4033" marR="4033" marT="4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High IGSS, still functional</a:t>
                      </a:r>
                    </a:p>
                  </a:txBody>
                  <a:tcPr marL="4033" marR="4033" marT="4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0152338"/>
                  </a:ext>
                </a:extLst>
              </a:tr>
              <a:tr h="15164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2020</a:t>
                      </a:r>
                    </a:p>
                  </a:txBody>
                  <a:tcPr marL="4033" marR="4033" marT="4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033" marR="4033" marT="4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033" marR="4033" marT="4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 New Failures - 4 surviving parts 1 of which was OOF</a:t>
                      </a:r>
                    </a:p>
                  </a:txBody>
                  <a:tcPr marL="4033" marR="4033" marT="4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76861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154228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38090-A43A-489B-AFCC-84E4BB16AF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LIFE TEST SUMMARY HTRB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1F3FB4D-086E-451D-A788-0B1481791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19</a:t>
            </a:fld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58B9645-4374-4129-B7C6-E6E96BEEEDE6}"/>
              </a:ext>
            </a:extLst>
          </p:cNvPr>
          <p:cNvGraphicFramePr>
            <a:graphicFrameLocks noGrp="1"/>
          </p:cNvGraphicFramePr>
          <p:nvPr/>
        </p:nvGraphicFramePr>
        <p:xfrm>
          <a:off x="2225964" y="1505526"/>
          <a:ext cx="7472218" cy="5209318"/>
        </p:xfrm>
        <a:graphic>
          <a:graphicData uri="http://schemas.openxmlformats.org/drawingml/2006/table">
            <a:tbl>
              <a:tblPr/>
              <a:tblGrid>
                <a:gridCol w="532936">
                  <a:extLst>
                    <a:ext uri="{9D8B030D-6E8A-4147-A177-3AD203B41FA5}">
                      <a16:colId xmlns:a16="http://schemas.microsoft.com/office/drawing/2014/main" val="425963105"/>
                    </a:ext>
                  </a:extLst>
                </a:gridCol>
                <a:gridCol w="999257">
                  <a:extLst>
                    <a:ext uri="{9D8B030D-6E8A-4147-A177-3AD203B41FA5}">
                      <a16:colId xmlns:a16="http://schemas.microsoft.com/office/drawing/2014/main" val="3141175687"/>
                    </a:ext>
                  </a:extLst>
                </a:gridCol>
                <a:gridCol w="999257">
                  <a:extLst>
                    <a:ext uri="{9D8B030D-6E8A-4147-A177-3AD203B41FA5}">
                      <a16:colId xmlns:a16="http://schemas.microsoft.com/office/drawing/2014/main" val="4258139573"/>
                    </a:ext>
                  </a:extLst>
                </a:gridCol>
                <a:gridCol w="532936">
                  <a:extLst>
                    <a:ext uri="{9D8B030D-6E8A-4147-A177-3AD203B41FA5}">
                      <a16:colId xmlns:a16="http://schemas.microsoft.com/office/drawing/2014/main" val="1786212007"/>
                    </a:ext>
                  </a:extLst>
                </a:gridCol>
                <a:gridCol w="1110285">
                  <a:extLst>
                    <a:ext uri="{9D8B030D-6E8A-4147-A177-3AD203B41FA5}">
                      <a16:colId xmlns:a16="http://schemas.microsoft.com/office/drawing/2014/main" val="889525481"/>
                    </a:ext>
                  </a:extLst>
                </a:gridCol>
                <a:gridCol w="3297547">
                  <a:extLst>
                    <a:ext uri="{9D8B030D-6E8A-4147-A177-3AD203B41FA5}">
                      <a16:colId xmlns:a16="http://schemas.microsoft.com/office/drawing/2014/main" val="771361420"/>
                    </a:ext>
                  </a:extLst>
                </a:gridCol>
              </a:tblGrid>
              <a:tr h="203489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Temp</a:t>
                      </a:r>
                    </a:p>
                  </a:txBody>
                  <a:tcPr marL="5666" marR="5666" marT="566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Stress V</a:t>
                      </a:r>
                    </a:p>
                  </a:txBody>
                  <a:tcPr marL="5666" marR="5666" marT="566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Time(Hrs)</a:t>
                      </a:r>
                    </a:p>
                  </a:txBody>
                  <a:tcPr marL="5666" marR="5666" marT="566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SN</a:t>
                      </a:r>
                    </a:p>
                  </a:txBody>
                  <a:tcPr marL="5666" marR="5666" marT="566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Wafer #</a:t>
                      </a:r>
                    </a:p>
                  </a:txBody>
                  <a:tcPr marL="5666" marR="5666" marT="566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Notes</a:t>
                      </a:r>
                    </a:p>
                  </a:txBody>
                  <a:tcPr marL="5666" marR="5666" marT="566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1837098"/>
                  </a:ext>
                </a:extLst>
              </a:tr>
              <a:tr h="203489">
                <a:tc rowSpan="11"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100C</a:t>
                      </a:r>
                    </a:p>
                  </a:txBody>
                  <a:tcPr marL="5666" marR="5666" marT="566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200V</a:t>
                      </a:r>
                    </a:p>
                  </a:txBody>
                  <a:tcPr marL="5666" marR="5666" marT="566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666" marR="5666" marT="566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666" marR="5666" marT="566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666" marR="5666" marT="566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666" marR="5666" marT="566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2466370"/>
                  </a:ext>
                </a:extLst>
              </a:tr>
              <a:tr h="20348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230V</a:t>
                      </a:r>
                    </a:p>
                  </a:txBody>
                  <a:tcPr marL="5666" marR="5666" marT="566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1020</a:t>
                      </a:r>
                    </a:p>
                  </a:txBody>
                  <a:tcPr marL="5666" marR="5666" marT="566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94</a:t>
                      </a:r>
                    </a:p>
                  </a:txBody>
                  <a:tcPr marL="5666" marR="5666" marT="5666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Y003</a:t>
                      </a:r>
                    </a:p>
                  </a:txBody>
                  <a:tcPr marL="5666" marR="5666" marT="566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Fuse blown, pulled</a:t>
                      </a:r>
                    </a:p>
                  </a:txBody>
                  <a:tcPr marL="5666" marR="5666" marT="566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1215361"/>
                  </a:ext>
                </a:extLst>
              </a:tr>
              <a:tr h="20348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1526</a:t>
                      </a:r>
                    </a:p>
                  </a:txBody>
                  <a:tcPr marL="5666" marR="5666" marT="566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</a:t>
                      </a:r>
                    </a:p>
                  </a:txBody>
                  <a:tcPr marL="5666" marR="5666" marT="5666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Y003</a:t>
                      </a:r>
                    </a:p>
                  </a:txBody>
                  <a:tcPr marL="5666" marR="5666" marT="566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Fuse blown, pulled</a:t>
                      </a:r>
                    </a:p>
                  </a:txBody>
                  <a:tcPr marL="5666" marR="5666" marT="566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1712987"/>
                  </a:ext>
                </a:extLst>
              </a:tr>
              <a:tr h="20348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110</a:t>
                      </a:r>
                    </a:p>
                  </a:txBody>
                  <a:tcPr marL="5666" marR="5666" marT="5666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Q211</a:t>
                      </a:r>
                    </a:p>
                  </a:txBody>
                  <a:tcPr marL="5666" marR="5666" marT="566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Fuse blown, pulled</a:t>
                      </a:r>
                    </a:p>
                  </a:txBody>
                  <a:tcPr marL="5666" marR="5666" marT="566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7894115"/>
                  </a:ext>
                </a:extLst>
              </a:tr>
              <a:tr h="20348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7"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250V</a:t>
                      </a:r>
                    </a:p>
                  </a:txBody>
                  <a:tcPr marL="5666" marR="5666" marT="566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</a:t>
                      </a:r>
                    </a:p>
                  </a:txBody>
                  <a:tcPr marL="5666" marR="5666" marT="566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119</a:t>
                      </a:r>
                    </a:p>
                  </a:txBody>
                  <a:tcPr marL="5666" marR="5666" marT="5666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Q211</a:t>
                      </a:r>
                    </a:p>
                  </a:txBody>
                  <a:tcPr marL="5666" marR="5666" marT="566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Fuse blown, pulled</a:t>
                      </a:r>
                    </a:p>
                  </a:txBody>
                  <a:tcPr marL="5666" marR="5666" marT="566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0868599"/>
                  </a:ext>
                </a:extLst>
              </a:tr>
              <a:tr h="20348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</a:t>
                      </a:r>
                    </a:p>
                  </a:txBody>
                  <a:tcPr marL="5666" marR="5666" marT="566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121</a:t>
                      </a:r>
                    </a:p>
                  </a:txBody>
                  <a:tcPr marL="5666" marR="5666" marT="566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Y003</a:t>
                      </a:r>
                    </a:p>
                  </a:txBody>
                  <a:tcPr marL="5666" marR="5666" marT="566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Fuse blown, pulled</a:t>
                      </a:r>
                    </a:p>
                  </a:txBody>
                  <a:tcPr marL="5666" marR="5666" marT="566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19919009"/>
                  </a:ext>
                </a:extLst>
              </a:tr>
              <a:tr h="20348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500</a:t>
                      </a:r>
                    </a:p>
                  </a:txBody>
                  <a:tcPr marL="5666" marR="5666" marT="566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117</a:t>
                      </a:r>
                    </a:p>
                  </a:txBody>
                  <a:tcPr marL="5666" marR="5666" marT="566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Q211</a:t>
                      </a:r>
                    </a:p>
                  </a:txBody>
                  <a:tcPr marL="5666" marR="5666" marT="566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Fuse blown, pulled</a:t>
                      </a:r>
                    </a:p>
                  </a:txBody>
                  <a:tcPr marL="5666" marR="5666" marT="566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81016019"/>
                  </a:ext>
                </a:extLst>
              </a:tr>
              <a:tr h="20348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1020</a:t>
                      </a:r>
                    </a:p>
                  </a:txBody>
                  <a:tcPr marL="5666" marR="5666" marT="566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5666" marR="5666" marT="566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Y003</a:t>
                      </a:r>
                    </a:p>
                  </a:txBody>
                  <a:tcPr marL="5666" marR="5666" marT="566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Fuse blown, pulled</a:t>
                      </a:r>
                    </a:p>
                  </a:txBody>
                  <a:tcPr marL="5666" marR="5666" marT="566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0825285"/>
                  </a:ext>
                </a:extLst>
              </a:tr>
              <a:tr h="20348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1526</a:t>
                      </a:r>
                    </a:p>
                  </a:txBody>
                  <a:tcPr marL="5666" marR="5666" marT="566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5666" marR="5666" marT="566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Y003</a:t>
                      </a:r>
                    </a:p>
                  </a:txBody>
                  <a:tcPr marL="5666" marR="5666" marT="566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Fuse blown, pulled</a:t>
                      </a:r>
                    </a:p>
                  </a:txBody>
                  <a:tcPr marL="5666" marR="5666" marT="566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9942902"/>
                  </a:ext>
                </a:extLst>
              </a:tr>
              <a:tr h="20348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2048</a:t>
                      </a:r>
                    </a:p>
                  </a:txBody>
                  <a:tcPr marL="5666" marR="5666" marT="566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121</a:t>
                      </a:r>
                    </a:p>
                  </a:txBody>
                  <a:tcPr marL="5666" marR="5666" marT="566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Q211</a:t>
                      </a:r>
                    </a:p>
                  </a:txBody>
                  <a:tcPr marL="5666" marR="5666" marT="566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Fuse blown, pulled</a:t>
                      </a:r>
                    </a:p>
                  </a:txBody>
                  <a:tcPr marL="5666" marR="5666" marT="566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41245149"/>
                  </a:ext>
                </a:extLst>
              </a:tr>
              <a:tr h="20348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123</a:t>
                      </a:r>
                    </a:p>
                  </a:txBody>
                  <a:tcPr marL="5666" marR="5666" marT="566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Q211</a:t>
                      </a:r>
                    </a:p>
                  </a:txBody>
                  <a:tcPr marL="5666" marR="5666" marT="566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Fuse blown, pulled</a:t>
                      </a:r>
                    </a:p>
                  </a:txBody>
                  <a:tcPr marL="5666" marR="5666" marT="566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9127387"/>
                  </a:ext>
                </a:extLst>
              </a:tr>
              <a:tr h="203489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Temp</a:t>
                      </a:r>
                    </a:p>
                  </a:txBody>
                  <a:tcPr marL="5666" marR="5666" marT="566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Stress V</a:t>
                      </a:r>
                    </a:p>
                  </a:txBody>
                  <a:tcPr marL="5666" marR="5666" marT="566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Time(Hrs)</a:t>
                      </a:r>
                    </a:p>
                  </a:txBody>
                  <a:tcPr marL="5666" marR="5666" marT="566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SN</a:t>
                      </a:r>
                    </a:p>
                  </a:txBody>
                  <a:tcPr marL="5666" marR="5666" marT="566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Wafer #</a:t>
                      </a:r>
                    </a:p>
                  </a:txBody>
                  <a:tcPr marL="5666" marR="5666" marT="566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Notes</a:t>
                      </a:r>
                    </a:p>
                  </a:txBody>
                  <a:tcPr marL="5666" marR="5666" marT="566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2300602"/>
                  </a:ext>
                </a:extLst>
              </a:tr>
              <a:tr h="203489">
                <a:tc rowSpan="11"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130C</a:t>
                      </a:r>
                    </a:p>
                  </a:txBody>
                  <a:tcPr marL="5666" marR="5666" marT="566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200V</a:t>
                      </a:r>
                    </a:p>
                  </a:txBody>
                  <a:tcPr marL="5666" marR="5666" marT="566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</a:t>
                      </a:r>
                    </a:p>
                  </a:txBody>
                  <a:tcPr marL="5666" marR="5666" marT="566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120</a:t>
                      </a:r>
                    </a:p>
                  </a:txBody>
                  <a:tcPr marL="5666" marR="5666" marT="566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Y003</a:t>
                      </a:r>
                    </a:p>
                  </a:txBody>
                  <a:tcPr marL="5666" marR="5666" marT="566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Fuse blown, pulled</a:t>
                      </a:r>
                    </a:p>
                  </a:txBody>
                  <a:tcPr marL="5666" marR="5666" marT="566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0913727"/>
                  </a:ext>
                </a:extLst>
              </a:tr>
              <a:tr h="20348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500</a:t>
                      </a:r>
                    </a:p>
                  </a:txBody>
                  <a:tcPr marL="5666" marR="5666" marT="566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5666" marR="5666" marT="566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Y003</a:t>
                      </a:r>
                    </a:p>
                  </a:txBody>
                  <a:tcPr marL="5666" marR="5666" marT="566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Fuse blown, pulled</a:t>
                      </a:r>
                    </a:p>
                  </a:txBody>
                  <a:tcPr marL="5666" marR="5666" marT="566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20982581"/>
                  </a:ext>
                </a:extLst>
              </a:tr>
              <a:tr h="20348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1020</a:t>
                      </a:r>
                    </a:p>
                  </a:txBody>
                  <a:tcPr marL="5666" marR="5666" marT="566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5666" marR="5666" marT="566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Y003</a:t>
                      </a:r>
                    </a:p>
                  </a:txBody>
                  <a:tcPr marL="5666" marR="5666" marT="566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Fuse blown, pulled</a:t>
                      </a:r>
                    </a:p>
                  </a:txBody>
                  <a:tcPr marL="5666" marR="5666" marT="566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4313779"/>
                  </a:ext>
                </a:extLst>
              </a:tr>
              <a:tr h="20348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1426</a:t>
                      </a:r>
                    </a:p>
                  </a:txBody>
                  <a:tcPr marL="5666" marR="5666" marT="566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</a:t>
                      </a:r>
                    </a:p>
                  </a:txBody>
                  <a:tcPr marL="5666" marR="5666" marT="566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Y003</a:t>
                      </a:r>
                    </a:p>
                  </a:txBody>
                  <a:tcPr marL="5666" marR="5666" marT="566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Fuse blown, pulled</a:t>
                      </a:r>
                    </a:p>
                  </a:txBody>
                  <a:tcPr marL="5666" marR="5666" marT="566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1914557"/>
                  </a:ext>
                </a:extLst>
              </a:tr>
              <a:tr h="20348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5666" marR="5666" marT="566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Q211</a:t>
                      </a:r>
                    </a:p>
                  </a:txBody>
                  <a:tcPr marL="5666" marR="5666" marT="566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Fuse blown, pulled</a:t>
                      </a:r>
                    </a:p>
                  </a:txBody>
                  <a:tcPr marL="5666" marR="5666" marT="566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7358228"/>
                  </a:ext>
                </a:extLst>
              </a:tr>
              <a:tr h="20348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230V</a:t>
                      </a:r>
                    </a:p>
                  </a:txBody>
                  <a:tcPr marL="5666" marR="5666" marT="566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</a:t>
                      </a:r>
                    </a:p>
                  </a:txBody>
                  <a:tcPr marL="5666" marR="5666" marT="566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140</a:t>
                      </a:r>
                    </a:p>
                  </a:txBody>
                  <a:tcPr marL="5666" marR="5666" marT="566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Q211</a:t>
                      </a:r>
                    </a:p>
                  </a:txBody>
                  <a:tcPr marL="5666" marR="5666" marT="566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Fuse blown, pulled</a:t>
                      </a:r>
                    </a:p>
                  </a:txBody>
                  <a:tcPr marL="5666" marR="5666" marT="566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492931"/>
                  </a:ext>
                </a:extLst>
              </a:tr>
              <a:tr h="20348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210</a:t>
                      </a:r>
                    </a:p>
                  </a:txBody>
                  <a:tcPr marL="5666" marR="5666" marT="566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109</a:t>
                      </a:r>
                    </a:p>
                  </a:txBody>
                  <a:tcPr marL="5666" marR="5666" marT="566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Y003</a:t>
                      </a:r>
                    </a:p>
                  </a:txBody>
                  <a:tcPr marL="5666" marR="5666" marT="566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Fuse blown, pulled</a:t>
                      </a:r>
                    </a:p>
                  </a:txBody>
                  <a:tcPr marL="5666" marR="5666" marT="566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0518734"/>
                  </a:ext>
                </a:extLst>
              </a:tr>
              <a:tr h="20348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500</a:t>
                      </a:r>
                    </a:p>
                  </a:txBody>
                  <a:tcPr marL="5666" marR="5666" marT="566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112</a:t>
                      </a:r>
                    </a:p>
                  </a:txBody>
                  <a:tcPr marL="5666" marR="5666" marT="566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Y003</a:t>
                      </a:r>
                    </a:p>
                  </a:txBody>
                  <a:tcPr marL="5666" marR="5666" marT="566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Fuse blown, pulled</a:t>
                      </a:r>
                    </a:p>
                  </a:txBody>
                  <a:tcPr marL="5666" marR="5666" marT="566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3931099"/>
                  </a:ext>
                </a:extLst>
              </a:tr>
              <a:tr h="20348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1020</a:t>
                      </a:r>
                    </a:p>
                  </a:txBody>
                  <a:tcPr marL="5666" marR="5666" marT="566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119</a:t>
                      </a:r>
                    </a:p>
                  </a:txBody>
                  <a:tcPr marL="5666" marR="5666" marT="566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Y003</a:t>
                      </a:r>
                    </a:p>
                  </a:txBody>
                  <a:tcPr marL="5666" marR="5666" marT="566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Fuse blown, pulled</a:t>
                      </a:r>
                    </a:p>
                  </a:txBody>
                  <a:tcPr marL="5666" marR="5666" marT="566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6340947"/>
                  </a:ext>
                </a:extLst>
              </a:tr>
              <a:tr h="20348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1526</a:t>
                      </a:r>
                    </a:p>
                  </a:txBody>
                  <a:tcPr marL="5666" marR="5666" marT="566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74</a:t>
                      </a:r>
                    </a:p>
                  </a:txBody>
                  <a:tcPr marL="5666" marR="5666" marT="566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Q211</a:t>
                      </a:r>
                    </a:p>
                  </a:txBody>
                  <a:tcPr marL="5666" marR="5666" marT="566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Fuse blown, pulled</a:t>
                      </a:r>
                    </a:p>
                  </a:txBody>
                  <a:tcPr marL="5666" marR="5666" marT="566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4514331"/>
                  </a:ext>
                </a:extLst>
              </a:tr>
              <a:tr h="20348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138</a:t>
                      </a:r>
                    </a:p>
                  </a:txBody>
                  <a:tcPr marL="5666" marR="5666" marT="566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Q211</a:t>
                      </a:r>
                    </a:p>
                  </a:txBody>
                  <a:tcPr marL="5666" marR="5666" marT="566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Fuse blown, pulled</a:t>
                      </a:r>
                    </a:p>
                  </a:txBody>
                  <a:tcPr marL="5666" marR="5666" marT="566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62331374"/>
                  </a:ext>
                </a:extLst>
              </a:tr>
              <a:tr h="162791"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1859722"/>
                  </a:ext>
                </a:extLst>
              </a:tr>
              <a:tr h="162791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*</a:t>
                      </a:r>
                    </a:p>
                  </a:txBody>
                  <a:tcPr marL="5666" marR="5666" marT="56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 failures seen from wafer Y046</a:t>
                      </a:r>
                    </a:p>
                  </a:txBody>
                  <a:tcPr marL="5666" marR="5666" marT="56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66" marR="5666" marT="56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063614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751428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29EBEC-8797-4226-80CE-B043E8BAEA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528" y="1042404"/>
            <a:ext cx="11029616" cy="474794"/>
          </a:xfrm>
        </p:spPr>
        <p:txBody>
          <a:bodyPr>
            <a:normAutofit fontScale="90000"/>
          </a:bodyPr>
          <a:lstStyle/>
          <a:p>
            <a:r>
              <a:rPr lang="en-US" dirty="0"/>
              <a:t>DC LIFE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8204387-1BCC-4094-AF5F-296C7B494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1DFE18-589A-4166-ABF3-5894D199808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Tested variations of VDS and VGS voltages over several temperatures over a 2000Hrs timeframe</a:t>
            </a:r>
          </a:p>
          <a:p>
            <a:pPr lvl="1"/>
            <a:r>
              <a:rPr lang="en-US" sz="2400" dirty="0"/>
              <a:t>VDS Tested : 200V, 230V, 250V at Temperatures of 100C and 130C</a:t>
            </a:r>
          </a:p>
          <a:p>
            <a:pPr lvl="1"/>
            <a:r>
              <a:rPr lang="en-US" sz="2400" dirty="0"/>
              <a:t>VGS Tested : 6V, 6.75V, 7.25V at Temperatures of 100C and 150C</a:t>
            </a:r>
          </a:p>
          <a:p>
            <a:pPr lvl="1"/>
            <a:r>
              <a:rPr lang="en-US" sz="2400" dirty="0"/>
              <a:t>Parts tested with full parametric test on Focused tester at interim steps 24hrs, 48,hrs, 96hrs, 210hrs, 500hrs, 1000hrs, 1500hrs, 2000hrs</a:t>
            </a:r>
          </a:p>
          <a:p>
            <a:pPr lvl="1"/>
            <a:r>
              <a:rPr lang="en-US" sz="2400" dirty="0"/>
              <a:t> Parts with very high leakage were removed at each step</a:t>
            </a:r>
          </a:p>
          <a:p>
            <a:pPr lvl="1"/>
            <a:r>
              <a:rPr lang="en-US" sz="2400" dirty="0"/>
              <a:t>X axis (voltage represents Applied stress voltage not test voltage)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841740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remote, television, black, electronics&#10;&#10;Description automatically generated">
            <a:extLst>
              <a:ext uri="{FF2B5EF4-FFF2-40B4-BE49-F238E27FC236}">
                <a16:creationId xmlns:a16="http://schemas.microsoft.com/office/drawing/2014/main" id="{BD783BAD-AD51-474D-A677-F6087514C2B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14021" t="3359" r="27425"/>
          <a:stretch/>
        </p:blipFill>
        <p:spPr>
          <a:xfrm rot="15306391">
            <a:off x="728344" y="3048868"/>
            <a:ext cx="3209886" cy="4115982"/>
          </a:xfrm>
          <a:prstGeom prst="rect">
            <a:avLst/>
          </a:prstGeom>
        </p:spPr>
      </p:pic>
      <p:pic>
        <p:nvPicPr>
          <p:cNvPr id="9" name="Content Placeholder 8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90564EB9-033C-454D-A867-E098F1A712A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9000" contrast="6000"/>
                    </a14:imgEffect>
                  </a14:imgLayer>
                </a14:imgProps>
              </a:ext>
            </a:extLst>
          </a:blip>
          <a:srcRect l="23510" t="11381" r="36032" b="14263"/>
          <a:stretch/>
        </p:blipFill>
        <p:spPr>
          <a:xfrm rot="16007119">
            <a:off x="1057508" y="417232"/>
            <a:ext cx="2551557" cy="3843487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C6ACC4E-349A-4BB8-8686-EFAE1FA37D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025" y="798002"/>
            <a:ext cx="11029616" cy="474794"/>
          </a:xfrm>
        </p:spPr>
        <p:txBody>
          <a:bodyPr>
            <a:normAutofit fontScale="90000"/>
          </a:bodyPr>
          <a:lstStyle/>
          <a:p>
            <a:r>
              <a:rPr lang="en-US" dirty="0"/>
              <a:t>HTRB Failures XRAY 230V 100C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C050565-33BA-467C-95AE-07B97EF397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DBB628-E7AB-4A95-ACB6-E9B1F4529C89}"/>
              </a:ext>
            </a:extLst>
          </p:cNvPr>
          <p:cNvSpPr txBox="1"/>
          <p:nvPr/>
        </p:nvSpPr>
        <p:spPr>
          <a:xfrm>
            <a:off x="970497" y="3522864"/>
            <a:ext cx="2034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Y003 #94-PRE-POST</a:t>
            </a:r>
          </a:p>
        </p:txBody>
      </p:sp>
      <p:pic>
        <p:nvPicPr>
          <p:cNvPr id="11" name="Picture 10" descr="A picture containing text, wall, indoor&#10;&#10;Description automatically generated">
            <a:extLst>
              <a:ext uri="{FF2B5EF4-FFF2-40B4-BE49-F238E27FC236}">
                <a16:creationId xmlns:a16="http://schemas.microsoft.com/office/drawing/2014/main" id="{28135C80-C71C-49F7-B206-375CCC93B541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email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23261" t="4339" r="32228" b="9570"/>
          <a:stretch/>
        </p:blipFill>
        <p:spPr>
          <a:xfrm rot="16200000">
            <a:off x="8794765" y="3450661"/>
            <a:ext cx="2666999" cy="395370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C601581-B3FF-475A-8F26-B0476C30F8B9}"/>
              </a:ext>
            </a:extLst>
          </p:cNvPr>
          <p:cNvSpPr txBox="1"/>
          <p:nvPr/>
        </p:nvSpPr>
        <p:spPr>
          <a:xfrm>
            <a:off x="9026669" y="3720513"/>
            <a:ext cx="2194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Q211 #110-PRE-POST</a:t>
            </a:r>
          </a:p>
        </p:txBody>
      </p:sp>
      <p:pic>
        <p:nvPicPr>
          <p:cNvPr id="14" name="Picture 13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C9805151-9594-4D7F-99BA-7BBFF4E1D81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8055" t="5535" r="23999" b="19697"/>
          <a:stretch/>
        </p:blipFill>
        <p:spPr>
          <a:xfrm rot="16200000">
            <a:off x="8845402" y="702283"/>
            <a:ext cx="2557365" cy="3619893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77F8E77E-F4DF-4DF4-A2F2-759585C02647}"/>
              </a:ext>
            </a:extLst>
          </p:cNvPr>
          <p:cNvSpPr/>
          <p:nvPr/>
        </p:nvSpPr>
        <p:spPr>
          <a:xfrm>
            <a:off x="2726472" y="4388178"/>
            <a:ext cx="711200" cy="661552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close - up of a computer chip&#10;&#10;Description automatically generated with low confidence">
            <a:extLst>
              <a:ext uri="{FF2B5EF4-FFF2-40B4-BE49-F238E27FC236}">
                <a16:creationId xmlns:a16="http://schemas.microsoft.com/office/drawing/2014/main" id="{5F6A25A8-A306-4F2E-8F4D-11DBCC52FBF8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9784" t="10385" r="34406" b="20834"/>
          <a:stretch/>
        </p:blipFill>
        <p:spPr>
          <a:xfrm rot="16200000">
            <a:off x="5141884" y="766090"/>
            <a:ext cx="2303011" cy="3419420"/>
          </a:xfrm>
          <a:prstGeom prst="rect">
            <a:avLst/>
          </a:prstGeom>
        </p:spPr>
      </p:pic>
      <p:pic>
        <p:nvPicPr>
          <p:cNvPr id="16" name="Picture 15" descr="A picture containing text, wall, indoor&#10;&#10;Description automatically generated">
            <a:extLst>
              <a:ext uri="{FF2B5EF4-FFF2-40B4-BE49-F238E27FC236}">
                <a16:creationId xmlns:a16="http://schemas.microsoft.com/office/drawing/2014/main" id="{810DF559-2885-4A87-8B2D-27C42A6BFE97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email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54000" contrast="-2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5240" t="1132" r="40817" b="5068"/>
          <a:stretch/>
        </p:blipFill>
        <p:spPr>
          <a:xfrm rot="16599936">
            <a:off x="4801066" y="3244473"/>
            <a:ext cx="2845568" cy="406369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B0EC0B2-BE3B-4AE1-A690-22801A592FBA}"/>
              </a:ext>
            </a:extLst>
          </p:cNvPr>
          <p:cNvSpPr txBox="1"/>
          <p:nvPr/>
        </p:nvSpPr>
        <p:spPr>
          <a:xfrm>
            <a:off x="4903719" y="3627306"/>
            <a:ext cx="2034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Y003 #90-PRE-POST</a:t>
            </a:r>
          </a:p>
        </p:txBody>
      </p:sp>
    </p:spTree>
    <p:extLst>
      <p:ext uri="{BB962C8B-B14F-4D97-AF65-F5344CB8AC3E}">
        <p14:creationId xmlns:p14="http://schemas.microsoft.com/office/powerpoint/2010/main" val="42614202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A picture containing text, wall, television, indoor&#10;&#10;Description automatically generated">
            <a:extLst>
              <a:ext uri="{FF2B5EF4-FFF2-40B4-BE49-F238E27FC236}">
                <a16:creationId xmlns:a16="http://schemas.microsoft.com/office/drawing/2014/main" id="{86D2CD29-CC59-4E1E-B9BF-F903D7F75B3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6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27214" t="2204" r="28803" b="12286"/>
          <a:stretch/>
        </p:blipFill>
        <p:spPr>
          <a:xfrm rot="16200000">
            <a:off x="836648" y="3465226"/>
            <a:ext cx="2177199" cy="321425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C6ACC4E-349A-4BB8-8686-EFAE1FA37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HTRB Failures XRAY 250V  100C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C050565-33BA-467C-95AE-07B97EF397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8" name="Content Placeholder 8" descr="A picture containing text&#10;&#10;Description automatically generated">
            <a:extLst>
              <a:ext uri="{FF2B5EF4-FFF2-40B4-BE49-F238E27FC236}">
                <a16:creationId xmlns:a16="http://schemas.microsoft.com/office/drawing/2014/main" id="{6F743365-52FB-4EE5-9D35-FF30E9C778B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402" t="21882" r="29580" b="7220"/>
          <a:stretch/>
        </p:blipFill>
        <p:spPr>
          <a:xfrm rot="16200000">
            <a:off x="4312269" y="787375"/>
            <a:ext cx="2252270" cy="3439472"/>
          </a:xfrm>
          <a:prstGeom prst="rect">
            <a:avLst/>
          </a:prstGeom>
        </p:spPr>
      </p:pic>
      <p:pic>
        <p:nvPicPr>
          <p:cNvPr id="9" name="Picture 8" descr="A picture containing text, wall, indoor&#10;&#10;Description automatically generated">
            <a:extLst>
              <a:ext uri="{FF2B5EF4-FFF2-40B4-BE49-F238E27FC236}">
                <a16:creationId xmlns:a16="http://schemas.microsoft.com/office/drawing/2014/main" id="{49CFC2A7-6B67-4401-BBF6-0CEED4144A2C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6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8741" t="3016" r="40691" b="7014"/>
          <a:stretch/>
        </p:blipFill>
        <p:spPr>
          <a:xfrm rot="16200000">
            <a:off x="4119270" y="3186156"/>
            <a:ext cx="2588066" cy="368214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FDBB628-E7AB-4A95-ACB6-E9B1F4529C89}"/>
              </a:ext>
            </a:extLst>
          </p:cNvPr>
          <p:cNvSpPr txBox="1"/>
          <p:nvPr/>
        </p:nvSpPr>
        <p:spPr>
          <a:xfrm>
            <a:off x="4172695" y="3548530"/>
            <a:ext cx="2133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Y003 #121-PRE POST</a:t>
            </a:r>
          </a:p>
        </p:txBody>
      </p:sp>
      <p:pic>
        <p:nvPicPr>
          <p:cNvPr id="18" name="Picture 17" descr="A picture containing text&#10;&#10;Description automatically generated">
            <a:extLst>
              <a:ext uri="{FF2B5EF4-FFF2-40B4-BE49-F238E27FC236}">
                <a16:creationId xmlns:a16="http://schemas.microsoft.com/office/drawing/2014/main" id="{8AB0BCD1-52D9-425F-B5DB-EEB372DB9140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2138" t="19007" r="19084" b="4864"/>
          <a:stretch/>
        </p:blipFill>
        <p:spPr>
          <a:xfrm rot="16200000">
            <a:off x="859814" y="960394"/>
            <a:ext cx="2200345" cy="317099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6D1F967-9AF4-4DAA-919B-E156ED2F4E33}"/>
              </a:ext>
            </a:extLst>
          </p:cNvPr>
          <p:cNvSpPr txBox="1"/>
          <p:nvPr/>
        </p:nvSpPr>
        <p:spPr>
          <a:xfrm>
            <a:off x="1001839" y="3614422"/>
            <a:ext cx="21771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Q211 #119-PRE POST</a:t>
            </a:r>
          </a:p>
        </p:txBody>
      </p:sp>
      <p:pic>
        <p:nvPicPr>
          <p:cNvPr id="26" name="Picture 25" descr="A picture containing text&#10;&#10;Description automatically generated">
            <a:extLst>
              <a:ext uri="{FF2B5EF4-FFF2-40B4-BE49-F238E27FC236}">
                <a16:creationId xmlns:a16="http://schemas.microsoft.com/office/drawing/2014/main" id="{3821C001-5548-4AEA-9426-DD0203FADA0D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093" t="17298" r="45486" b="8546"/>
          <a:stretch/>
        </p:blipFill>
        <p:spPr>
          <a:xfrm rot="16200000">
            <a:off x="8296143" y="1087868"/>
            <a:ext cx="2078183" cy="3038212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93270BBB-A704-4F69-88E3-CC909ECB199A}"/>
              </a:ext>
            </a:extLst>
          </p:cNvPr>
          <p:cNvSpPr txBox="1"/>
          <p:nvPr/>
        </p:nvSpPr>
        <p:spPr>
          <a:xfrm>
            <a:off x="8182575" y="3582156"/>
            <a:ext cx="21771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Q211 #117-PRE POST</a:t>
            </a:r>
          </a:p>
        </p:txBody>
      </p:sp>
      <p:pic>
        <p:nvPicPr>
          <p:cNvPr id="28" name="Picture 27" descr="A picture containing text, wall, indoor&#10;&#10;Description automatically generated">
            <a:extLst>
              <a:ext uri="{FF2B5EF4-FFF2-40B4-BE49-F238E27FC236}">
                <a16:creationId xmlns:a16="http://schemas.microsoft.com/office/drawing/2014/main" id="{1340F2F8-F9D5-4FE6-9512-5ADCC34A0031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email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4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24976" t="3179" r="25982" b="7019"/>
          <a:stretch/>
        </p:blipFill>
        <p:spPr>
          <a:xfrm rot="16563650">
            <a:off x="8261921" y="3382164"/>
            <a:ext cx="2195949" cy="3380380"/>
          </a:xfrm>
          <a:prstGeom prst="rect">
            <a:avLst/>
          </a:prstGeom>
        </p:spPr>
      </p:pic>
      <p:sp>
        <p:nvSpPr>
          <p:cNvPr id="29" name="Oval 28">
            <a:extLst>
              <a:ext uri="{FF2B5EF4-FFF2-40B4-BE49-F238E27FC236}">
                <a16:creationId xmlns:a16="http://schemas.microsoft.com/office/drawing/2014/main" id="{556140CB-14A2-4989-8202-F545D9EECBAD}"/>
              </a:ext>
            </a:extLst>
          </p:cNvPr>
          <p:cNvSpPr/>
          <p:nvPr/>
        </p:nvSpPr>
        <p:spPr>
          <a:xfrm>
            <a:off x="1611154" y="4436383"/>
            <a:ext cx="711200" cy="661552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8F95DC7-A9E9-4376-9DD4-F1E6DE8C36FE}"/>
              </a:ext>
            </a:extLst>
          </p:cNvPr>
          <p:cNvSpPr/>
          <p:nvPr/>
        </p:nvSpPr>
        <p:spPr>
          <a:xfrm>
            <a:off x="8559974" y="4525366"/>
            <a:ext cx="711200" cy="661552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4961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 descr="A picture containing text, wall&#10;&#10;Description automatically generated">
            <a:extLst>
              <a:ext uri="{FF2B5EF4-FFF2-40B4-BE49-F238E27FC236}">
                <a16:creationId xmlns:a16="http://schemas.microsoft.com/office/drawing/2014/main" id="{4153674C-5065-4E98-AFF8-F0BC2CE50C9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6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15486" t="3633" r="26182" b="1702"/>
          <a:stretch/>
        </p:blipFill>
        <p:spPr>
          <a:xfrm rot="15516557">
            <a:off x="4573530" y="3033191"/>
            <a:ext cx="3077036" cy="435035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1070501-2A25-44C9-AF92-73E8330CCB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D561F5A-46BD-452D-A855-52F80CD37FB2}"/>
              </a:ext>
            </a:extLst>
          </p:cNvPr>
          <p:cNvSpPr txBox="1">
            <a:spLocks/>
          </p:cNvSpPr>
          <p:nvPr/>
        </p:nvSpPr>
        <p:spPr>
          <a:xfrm>
            <a:off x="733592" y="1008457"/>
            <a:ext cx="11029616" cy="474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 panose="020B0604020202020204" pitchFamily="34" charset="0"/>
                <a:ea typeface="+mj-ea"/>
                <a:cs typeface="Helvetica" panose="020B0604020202020204" pitchFamily="34" charset="0"/>
              </a:defRPr>
            </a:lvl1pPr>
          </a:lstStyle>
          <a:p>
            <a:r>
              <a:rPr lang="en-US"/>
              <a:t>HTRB Failures XRAY 250V  100C</a:t>
            </a:r>
            <a:endParaRPr lang="en-US" dirty="0"/>
          </a:p>
        </p:txBody>
      </p:sp>
      <p:pic>
        <p:nvPicPr>
          <p:cNvPr id="21" name="Picture 20" descr="A picture containing text, wall, indoor&#10;&#10;Description automatically generated">
            <a:extLst>
              <a:ext uri="{FF2B5EF4-FFF2-40B4-BE49-F238E27FC236}">
                <a16:creationId xmlns:a16="http://schemas.microsoft.com/office/drawing/2014/main" id="{E3A3F82C-F9CF-4653-874D-C41DA575AC5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720" t="12288" r="26048" b="12362"/>
          <a:stretch/>
        </p:blipFill>
        <p:spPr>
          <a:xfrm rot="16200000">
            <a:off x="8850995" y="889401"/>
            <a:ext cx="2406701" cy="341772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0504189-ADF0-40E0-8D25-9C59B0EBD3B2}"/>
              </a:ext>
            </a:extLst>
          </p:cNvPr>
          <p:cNvSpPr txBox="1"/>
          <p:nvPr/>
        </p:nvSpPr>
        <p:spPr>
          <a:xfrm>
            <a:off x="8802789" y="3763639"/>
            <a:ext cx="21771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Q211 #121-PRE POST</a:t>
            </a:r>
          </a:p>
        </p:txBody>
      </p:sp>
      <p:pic>
        <p:nvPicPr>
          <p:cNvPr id="24" name="Picture 23" descr="A picture containing text, wall, white&#10;&#10;Description automatically generated">
            <a:extLst>
              <a:ext uri="{FF2B5EF4-FFF2-40B4-BE49-F238E27FC236}">
                <a16:creationId xmlns:a16="http://schemas.microsoft.com/office/drawing/2014/main" id="{9282B4DD-3335-43BB-8026-F48718178EC2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5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13830" t="7098" r="39552" b="7182"/>
          <a:stretch/>
        </p:blipFill>
        <p:spPr>
          <a:xfrm rot="16200000">
            <a:off x="8998688" y="3529088"/>
            <a:ext cx="2406701" cy="3614465"/>
          </a:xfrm>
          <a:prstGeom prst="rect">
            <a:avLst/>
          </a:prstGeom>
        </p:spPr>
      </p:pic>
      <p:sp>
        <p:nvSpPr>
          <p:cNvPr id="26" name="Oval 25">
            <a:extLst>
              <a:ext uri="{FF2B5EF4-FFF2-40B4-BE49-F238E27FC236}">
                <a16:creationId xmlns:a16="http://schemas.microsoft.com/office/drawing/2014/main" id="{BD8CC2FA-6B5D-40BF-AEB8-8B21B2AE09D5}"/>
              </a:ext>
            </a:extLst>
          </p:cNvPr>
          <p:cNvSpPr/>
          <p:nvPr/>
        </p:nvSpPr>
        <p:spPr>
          <a:xfrm>
            <a:off x="10054345" y="4674769"/>
            <a:ext cx="711200" cy="661552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49F3256-B214-4CE7-8B59-F2C103CB2382}"/>
              </a:ext>
            </a:extLst>
          </p:cNvPr>
          <p:cNvSpPr/>
          <p:nvPr/>
        </p:nvSpPr>
        <p:spPr>
          <a:xfrm>
            <a:off x="5882487" y="4633763"/>
            <a:ext cx="711200" cy="661552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Content Placeholder 8" descr="A picture containing text&#10;&#10;Description automatically generated">
            <a:extLst>
              <a:ext uri="{FF2B5EF4-FFF2-40B4-BE49-F238E27FC236}">
                <a16:creationId xmlns:a16="http://schemas.microsoft.com/office/drawing/2014/main" id="{E0580FAE-50CC-48C4-844C-57CB1B84BDE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7"/>
          <a:srcRect l="22651" t="21214" r="39154" b="8307"/>
          <a:stretch/>
        </p:blipFill>
        <p:spPr>
          <a:xfrm rot="16200000">
            <a:off x="961884" y="862513"/>
            <a:ext cx="2355922" cy="3598229"/>
          </a:xfrm>
        </p:spPr>
      </p:pic>
      <p:pic>
        <p:nvPicPr>
          <p:cNvPr id="29" name="Picture 28" descr="A picture containing text, wall, indoor&#10;&#10;Description automatically generated">
            <a:extLst>
              <a:ext uri="{FF2B5EF4-FFF2-40B4-BE49-F238E27FC236}">
                <a16:creationId xmlns:a16="http://schemas.microsoft.com/office/drawing/2014/main" id="{3B147F27-2831-4204-9FED-87BA2C24CCC5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email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25766" t="2868" r="28918" b="11722"/>
          <a:stretch/>
        </p:blipFill>
        <p:spPr>
          <a:xfrm rot="16200000">
            <a:off x="822378" y="3318831"/>
            <a:ext cx="2449807" cy="3761311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394B5F49-79A7-45DD-A96C-C3CB7F3AAC8A}"/>
              </a:ext>
            </a:extLst>
          </p:cNvPr>
          <p:cNvSpPr txBox="1"/>
          <p:nvPr/>
        </p:nvSpPr>
        <p:spPr>
          <a:xfrm>
            <a:off x="1072295" y="3686493"/>
            <a:ext cx="2133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Y003 #100-PRE POST</a:t>
            </a:r>
          </a:p>
        </p:txBody>
      </p:sp>
      <p:pic>
        <p:nvPicPr>
          <p:cNvPr id="32" name="Content Placeholder 8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93D91951-60DD-452F-B54F-0A06459D1324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33431" t="21492" r="29326" b="9005"/>
          <a:stretch/>
        </p:blipFill>
        <p:spPr>
          <a:xfrm rot="16200000">
            <a:off x="4567725" y="744298"/>
            <a:ext cx="2494889" cy="3695693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4B222F12-7FE3-4996-8392-01B0811F9781}"/>
              </a:ext>
            </a:extLst>
          </p:cNvPr>
          <p:cNvSpPr txBox="1"/>
          <p:nvPr/>
        </p:nvSpPr>
        <p:spPr>
          <a:xfrm>
            <a:off x="4689974" y="3736673"/>
            <a:ext cx="2133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Y003 #101-PRE POST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C1B3FCB8-67FA-4925-BE0C-DF4B5541664A}"/>
              </a:ext>
            </a:extLst>
          </p:cNvPr>
          <p:cNvSpPr/>
          <p:nvPr/>
        </p:nvSpPr>
        <p:spPr>
          <a:xfrm>
            <a:off x="1070855" y="4578555"/>
            <a:ext cx="711200" cy="661552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1525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4B4AE99E-FCF1-4F8D-9E7C-A26055383D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771" t="16203" r="40208" b="5112"/>
          <a:stretch/>
        </p:blipFill>
        <p:spPr>
          <a:xfrm rot="15894112">
            <a:off x="1290717" y="981552"/>
            <a:ext cx="2643291" cy="3681148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1070501-2A25-44C9-AF92-73E8330CCB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D561F5A-46BD-452D-A855-52F80CD37FB2}"/>
              </a:ext>
            </a:extLst>
          </p:cNvPr>
          <p:cNvSpPr txBox="1">
            <a:spLocks/>
          </p:cNvSpPr>
          <p:nvPr/>
        </p:nvSpPr>
        <p:spPr>
          <a:xfrm>
            <a:off x="733592" y="1008457"/>
            <a:ext cx="11029616" cy="474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 panose="020B0604020202020204" pitchFamily="34" charset="0"/>
                <a:ea typeface="+mj-ea"/>
                <a:cs typeface="Helvetica" panose="020B0604020202020204" pitchFamily="34" charset="0"/>
              </a:defRPr>
            </a:lvl1pPr>
          </a:lstStyle>
          <a:p>
            <a:r>
              <a:rPr lang="en-US"/>
              <a:t>HTRB Failures XRAY 250V  100C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90F3CF-D1F9-4889-A88C-CC3CDFC9ACC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16788" t="4654" r="30111" b="5959"/>
          <a:stretch/>
        </p:blipFill>
        <p:spPr>
          <a:xfrm rot="15868269">
            <a:off x="923873" y="3485697"/>
            <a:ext cx="2985890" cy="397804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3273355-607B-4DE1-887C-6740ED325A59}"/>
              </a:ext>
            </a:extLst>
          </p:cNvPr>
          <p:cNvSpPr txBox="1"/>
          <p:nvPr/>
        </p:nvSpPr>
        <p:spPr>
          <a:xfrm>
            <a:off x="1434833" y="3836618"/>
            <a:ext cx="21771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Q211 #123-PRE POST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02746E0-E2D9-4195-AB67-2F502DB2AC63}"/>
              </a:ext>
            </a:extLst>
          </p:cNvPr>
          <p:cNvSpPr/>
          <p:nvPr/>
        </p:nvSpPr>
        <p:spPr>
          <a:xfrm>
            <a:off x="1560945" y="4566229"/>
            <a:ext cx="711200" cy="661552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1166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picture containing text, wall, indoor&#10;&#10;Description automatically generated">
            <a:extLst>
              <a:ext uri="{FF2B5EF4-FFF2-40B4-BE49-F238E27FC236}">
                <a16:creationId xmlns:a16="http://schemas.microsoft.com/office/drawing/2014/main" id="{2D3AD683-46F7-4FC1-A3D2-EF9BBD780AC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63000" contrast="-12000"/>
                    </a14:imgEffect>
                  </a14:imgLayer>
                </a14:imgProps>
              </a:ext>
            </a:extLst>
          </a:blip>
          <a:srcRect l="22685" t="6563" r="30067" b="7092"/>
          <a:stretch/>
        </p:blipFill>
        <p:spPr>
          <a:xfrm rot="16200000">
            <a:off x="1185149" y="3389531"/>
            <a:ext cx="2771282" cy="3979198"/>
          </a:xfrm>
          <a:prstGeom prst="rect">
            <a:avLst/>
          </a:prstGeom>
        </p:spPr>
      </p:pic>
      <p:pic>
        <p:nvPicPr>
          <p:cNvPr id="15" name="Picture 14" descr="A picture containing text, wall, indoor&#10;&#10;Description automatically generated">
            <a:extLst>
              <a:ext uri="{FF2B5EF4-FFF2-40B4-BE49-F238E27FC236}">
                <a16:creationId xmlns:a16="http://schemas.microsoft.com/office/drawing/2014/main" id="{48A24503-7094-4B26-9B49-B47E0042A52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19977" t="10148" r="27778"/>
          <a:stretch/>
        </p:blipFill>
        <p:spPr>
          <a:xfrm rot="15916464">
            <a:off x="5211223" y="3381717"/>
            <a:ext cx="2819594" cy="3902236"/>
          </a:xfrm>
          <a:prstGeom prst="rect">
            <a:avLst/>
          </a:prstGeom>
        </p:spPr>
      </p:pic>
      <p:pic>
        <p:nvPicPr>
          <p:cNvPr id="12" name="Content Placeholder 8">
            <a:extLst>
              <a:ext uri="{FF2B5EF4-FFF2-40B4-BE49-F238E27FC236}">
                <a16:creationId xmlns:a16="http://schemas.microsoft.com/office/drawing/2014/main" id="{100F94E0-2CD6-4A31-BFED-74D720FD2F5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6"/>
          <a:srcRect l="27624" t="20062" r="34530" b="10048"/>
          <a:stretch/>
        </p:blipFill>
        <p:spPr>
          <a:xfrm rot="16200000">
            <a:off x="1175931" y="709482"/>
            <a:ext cx="2649505" cy="3838983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C6ACC4E-349A-4BB8-8686-EFAE1FA37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HTRB Failures XRAY 200V 130C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C050565-33BA-467C-95AE-07B97EF397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323D275-9C37-4D91-BB3C-2E9D31A63E85}"/>
              </a:ext>
            </a:extLst>
          </p:cNvPr>
          <p:cNvSpPr txBox="1"/>
          <p:nvPr/>
        </p:nvSpPr>
        <p:spPr>
          <a:xfrm>
            <a:off x="1225003" y="3788941"/>
            <a:ext cx="2133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Y003 #120-PRE POST</a:t>
            </a:r>
          </a:p>
        </p:txBody>
      </p:sp>
      <p:pic>
        <p:nvPicPr>
          <p:cNvPr id="14" name="Content Placeholder 8" descr="A picture containing text&#10;&#10;Description automatically generated">
            <a:extLst>
              <a:ext uri="{FF2B5EF4-FFF2-40B4-BE49-F238E27FC236}">
                <a16:creationId xmlns:a16="http://schemas.microsoft.com/office/drawing/2014/main" id="{2C2E74B1-22E1-47E1-AC34-0D1B75E287C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0682" t="23973" r="32663" b="5430"/>
          <a:stretch/>
        </p:blipFill>
        <p:spPr>
          <a:xfrm rot="16200000">
            <a:off x="5316172" y="785883"/>
            <a:ext cx="2608642" cy="380656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7C89796-A348-420B-B1B3-B8220F450244}"/>
              </a:ext>
            </a:extLst>
          </p:cNvPr>
          <p:cNvSpPr txBox="1"/>
          <p:nvPr/>
        </p:nvSpPr>
        <p:spPr>
          <a:xfrm>
            <a:off x="5495254" y="3862816"/>
            <a:ext cx="2133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Y003 #102-PRE POST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10D9F27-8E8D-4D14-B489-7288D5067832}"/>
              </a:ext>
            </a:extLst>
          </p:cNvPr>
          <p:cNvSpPr/>
          <p:nvPr/>
        </p:nvSpPr>
        <p:spPr>
          <a:xfrm>
            <a:off x="5554220" y="4665152"/>
            <a:ext cx="711200" cy="661552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 descr="A picture containing text&#10;&#10;Description automatically generated">
            <a:extLst>
              <a:ext uri="{FF2B5EF4-FFF2-40B4-BE49-F238E27FC236}">
                <a16:creationId xmlns:a16="http://schemas.microsoft.com/office/drawing/2014/main" id="{CFDA6B98-3D1E-43DA-9379-C15C422FFA6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6784" t="8712" r="34920" b="20060"/>
          <a:stretch/>
        </p:blipFill>
        <p:spPr>
          <a:xfrm rot="16200000">
            <a:off x="8984012" y="1031597"/>
            <a:ext cx="2598891" cy="332679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E020EF0-1DD0-4F10-936E-489A9C6ACD92}"/>
              </a:ext>
            </a:extLst>
          </p:cNvPr>
          <p:cNvSpPr txBox="1"/>
          <p:nvPr/>
        </p:nvSpPr>
        <p:spPr>
          <a:xfrm>
            <a:off x="9055872" y="3862816"/>
            <a:ext cx="2133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Y003 #105-PRE POST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EFF36435-049C-4764-9847-CCD63D7C0580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email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4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19049" t="2967" r="31009" b="9083"/>
          <a:stretch/>
        </p:blipFill>
        <p:spPr>
          <a:xfrm rot="16456812">
            <a:off x="9253308" y="3866376"/>
            <a:ext cx="2481185" cy="3167727"/>
          </a:xfrm>
          <a:prstGeom prst="rect">
            <a:avLst/>
          </a:prstGeom>
        </p:spPr>
      </p:pic>
      <p:sp>
        <p:nvSpPr>
          <p:cNvPr id="23" name="Oval 22">
            <a:extLst>
              <a:ext uri="{FF2B5EF4-FFF2-40B4-BE49-F238E27FC236}">
                <a16:creationId xmlns:a16="http://schemas.microsoft.com/office/drawing/2014/main" id="{1BFC53C2-3206-41D5-BCA9-2D587CB0124B}"/>
              </a:ext>
            </a:extLst>
          </p:cNvPr>
          <p:cNvSpPr/>
          <p:nvPr/>
        </p:nvSpPr>
        <p:spPr>
          <a:xfrm>
            <a:off x="10202700" y="4995928"/>
            <a:ext cx="711200" cy="661552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509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A picture containing text, wall, indoor&#10;&#10;Description automatically generated">
            <a:extLst>
              <a:ext uri="{FF2B5EF4-FFF2-40B4-BE49-F238E27FC236}">
                <a16:creationId xmlns:a16="http://schemas.microsoft.com/office/drawing/2014/main" id="{245BC0F3-A7F9-4D67-837D-F9583F0E8CD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5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23534" t="2425" r="28418" b="12425"/>
          <a:stretch/>
        </p:blipFill>
        <p:spPr>
          <a:xfrm rot="16200000">
            <a:off x="5606471" y="3675927"/>
            <a:ext cx="2498055" cy="341800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C6ACC4E-349A-4BB8-8686-EFAE1FA37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HTRB Failures XRAY 200V 130C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C050565-33BA-467C-95AE-07B97EF397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323D275-9C37-4D91-BB3C-2E9D31A63E85}"/>
              </a:ext>
            </a:extLst>
          </p:cNvPr>
          <p:cNvSpPr txBox="1"/>
          <p:nvPr/>
        </p:nvSpPr>
        <p:spPr>
          <a:xfrm>
            <a:off x="1225003" y="3788941"/>
            <a:ext cx="2133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Y003 #107-PRE POST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7C89796-A348-420B-B1B3-B8220F450244}"/>
              </a:ext>
            </a:extLst>
          </p:cNvPr>
          <p:cNvSpPr txBox="1"/>
          <p:nvPr/>
        </p:nvSpPr>
        <p:spPr>
          <a:xfrm>
            <a:off x="5495254" y="3862816"/>
            <a:ext cx="21771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Q211 #130-PRE POST</a:t>
            </a:r>
          </a:p>
        </p:txBody>
      </p:sp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C9F5F453-DA58-41B0-AC4D-00CA3240E9D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671" t="17277" r="30629" b="13613"/>
          <a:stretch/>
        </p:blipFill>
        <p:spPr>
          <a:xfrm rot="16200000">
            <a:off x="1332553" y="948825"/>
            <a:ext cx="2128566" cy="3241963"/>
          </a:xfrm>
          <a:prstGeom prst="rect">
            <a:avLst/>
          </a:prstGeom>
        </p:spPr>
      </p:pic>
      <p:pic>
        <p:nvPicPr>
          <p:cNvPr id="10" name="Picture 9" descr="A picture containing text, wall&#10;&#10;Description automatically generated">
            <a:extLst>
              <a:ext uri="{FF2B5EF4-FFF2-40B4-BE49-F238E27FC236}">
                <a16:creationId xmlns:a16="http://schemas.microsoft.com/office/drawing/2014/main" id="{2E8A39D1-0A8F-4AC6-BF39-631D89451CC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22068" t="4700" r="29586" b="7216"/>
          <a:stretch/>
        </p:blipFill>
        <p:spPr>
          <a:xfrm rot="16200000">
            <a:off x="1019648" y="3772144"/>
            <a:ext cx="2613891" cy="338244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68C97E8-F1F1-4D13-BE13-54E421313741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6640" t="16866" r="21481" b="6815"/>
          <a:stretch/>
        </p:blipFill>
        <p:spPr>
          <a:xfrm rot="16200000">
            <a:off x="5374280" y="1003298"/>
            <a:ext cx="2450208" cy="3389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1135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 descr="A picture containing wall, indoor&#10;&#10;Description automatically generated">
            <a:extLst>
              <a:ext uri="{FF2B5EF4-FFF2-40B4-BE49-F238E27FC236}">
                <a16:creationId xmlns:a16="http://schemas.microsoft.com/office/drawing/2014/main" id="{66DCAAB6-064C-4760-94CE-A27EAF6D83D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5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17444" t="4140" r="24017" b="3864"/>
          <a:stretch/>
        </p:blipFill>
        <p:spPr>
          <a:xfrm rot="16850087">
            <a:off x="5373064" y="3676175"/>
            <a:ext cx="2678546" cy="35175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C6ACC4E-349A-4BB8-8686-EFAE1FA37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HTRB Failures XRAY 230V 130C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C050565-33BA-467C-95AE-07B97EF397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323D275-9C37-4D91-BB3C-2E9D31A63E85}"/>
              </a:ext>
            </a:extLst>
          </p:cNvPr>
          <p:cNvSpPr txBox="1"/>
          <p:nvPr/>
        </p:nvSpPr>
        <p:spPr>
          <a:xfrm>
            <a:off x="1225003" y="3788941"/>
            <a:ext cx="21771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Q211 #140-PRE POST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7C89796-A348-420B-B1B3-B8220F450244}"/>
              </a:ext>
            </a:extLst>
          </p:cNvPr>
          <p:cNvSpPr txBox="1"/>
          <p:nvPr/>
        </p:nvSpPr>
        <p:spPr>
          <a:xfrm>
            <a:off x="5495254" y="3862816"/>
            <a:ext cx="2133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Y003 #109-PRE POST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E020EF0-1DD0-4F10-936E-489A9C6ACD92}"/>
              </a:ext>
            </a:extLst>
          </p:cNvPr>
          <p:cNvSpPr txBox="1"/>
          <p:nvPr/>
        </p:nvSpPr>
        <p:spPr>
          <a:xfrm>
            <a:off x="9055872" y="3862816"/>
            <a:ext cx="2133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Y003 #112-PRE POST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4FC08A-F91B-4C71-8CEB-FA693C3B880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8157" t="5617" r="29957" b="17210"/>
          <a:stretch/>
        </p:blipFill>
        <p:spPr>
          <a:xfrm rot="16200000">
            <a:off x="1091425" y="902726"/>
            <a:ext cx="2444354" cy="3487362"/>
          </a:xfrm>
          <a:prstGeom prst="rect">
            <a:avLst/>
          </a:prstGeom>
        </p:spPr>
      </p:pic>
      <p:pic>
        <p:nvPicPr>
          <p:cNvPr id="9" name="Picture 8" descr="A picture containing text, wall, indoor&#10;&#10;Description automatically generated">
            <a:extLst>
              <a:ext uri="{FF2B5EF4-FFF2-40B4-BE49-F238E27FC236}">
                <a16:creationId xmlns:a16="http://schemas.microsoft.com/office/drawing/2014/main" id="{EB5C7276-0BA9-4964-B502-611945C9C15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6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21418" t="2388" r="31125" b="10093"/>
          <a:stretch/>
        </p:blipFill>
        <p:spPr>
          <a:xfrm rot="16418429">
            <a:off x="1193925" y="3828253"/>
            <a:ext cx="2306925" cy="3263962"/>
          </a:xfrm>
          <a:prstGeom prst="rect">
            <a:avLst/>
          </a:prstGeom>
        </p:spPr>
      </p:pic>
      <p:pic>
        <p:nvPicPr>
          <p:cNvPr id="18" name="Picture 17" descr="A picture containing text&#10;&#10;Description automatically generated">
            <a:extLst>
              <a:ext uri="{FF2B5EF4-FFF2-40B4-BE49-F238E27FC236}">
                <a16:creationId xmlns:a16="http://schemas.microsoft.com/office/drawing/2014/main" id="{D4EC44F0-B2B6-4E49-A29D-4281DE1E186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5724" t="16269" r="37479" b="16865"/>
          <a:stretch/>
        </p:blipFill>
        <p:spPr>
          <a:xfrm rot="16200000">
            <a:off x="5577181" y="1062461"/>
            <a:ext cx="2270312" cy="3182648"/>
          </a:xfrm>
          <a:prstGeom prst="rect">
            <a:avLst/>
          </a:prstGeom>
        </p:spPr>
      </p:pic>
      <p:pic>
        <p:nvPicPr>
          <p:cNvPr id="26" name="Picture 25" descr="A picture containing text&#10;&#10;Description automatically generated">
            <a:extLst>
              <a:ext uri="{FF2B5EF4-FFF2-40B4-BE49-F238E27FC236}">
                <a16:creationId xmlns:a16="http://schemas.microsoft.com/office/drawing/2014/main" id="{67054FD5-407C-4BA2-8AB6-883B8A0439C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2224" t="18383" r="32678" b="11119"/>
          <a:stretch/>
        </p:blipFill>
        <p:spPr>
          <a:xfrm rot="16200000">
            <a:off x="9194280" y="1070527"/>
            <a:ext cx="2249318" cy="3254852"/>
          </a:xfrm>
          <a:prstGeom prst="rect">
            <a:avLst/>
          </a:prstGeom>
        </p:spPr>
      </p:pic>
      <p:pic>
        <p:nvPicPr>
          <p:cNvPr id="28" name="Picture 27" descr="A picture containing text, wall&#10;&#10;Description automatically generated">
            <a:extLst>
              <a:ext uri="{FF2B5EF4-FFF2-40B4-BE49-F238E27FC236}">
                <a16:creationId xmlns:a16="http://schemas.microsoft.com/office/drawing/2014/main" id="{70FB2929-0369-4A6B-8A6F-DDBABE107B1E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email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14047" t="5250" r="38209" b="6211"/>
          <a:stretch/>
        </p:blipFill>
        <p:spPr>
          <a:xfrm rot="16200000">
            <a:off x="9120492" y="3712900"/>
            <a:ext cx="2396894" cy="3546594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B10D9F27-8E8D-4D14-B489-7288D5067832}"/>
              </a:ext>
            </a:extLst>
          </p:cNvPr>
          <p:cNvSpPr/>
          <p:nvPr/>
        </p:nvSpPr>
        <p:spPr>
          <a:xfrm>
            <a:off x="9875727" y="4953930"/>
            <a:ext cx="711200" cy="661552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4649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text, wall, indoor&#10;&#10;Description automatically generated">
            <a:extLst>
              <a:ext uri="{FF2B5EF4-FFF2-40B4-BE49-F238E27FC236}">
                <a16:creationId xmlns:a16="http://schemas.microsoft.com/office/drawing/2014/main" id="{8B2BCE28-C7A2-40C0-95E8-5329877E7BA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25725" r="29014" b="19149"/>
          <a:stretch/>
        </p:blipFill>
        <p:spPr>
          <a:xfrm rot="16200000">
            <a:off x="8896722" y="3719339"/>
            <a:ext cx="2631854" cy="33860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C6ACC4E-349A-4BB8-8686-EFAE1FA37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HTRB Failures XRAY 230V 130C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C050565-33BA-467C-95AE-07B97EF397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323D275-9C37-4D91-BB3C-2E9D31A63E85}"/>
              </a:ext>
            </a:extLst>
          </p:cNvPr>
          <p:cNvSpPr txBox="1"/>
          <p:nvPr/>
        </p:nvSpPr>
        <p:spPr>
          <a:xfrm>
            <a:off x="1225003" y="3788941"/>
            <a:ext cx="2133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Y003 #119-PRE POST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E020EF0-1DD0-4F10-936E-489A9C6ACD92}"/>
              </a:ext>
            </a:extLst>
          </p:cNvPr>
          <p:cNvSpPr txBox="1"/>
          <p:nvPr/>
        </p:nvSpPr>
        <p:spPr>
          <a:xfrm>
            <a:off x="9055872" y="3862816"/>
            <a:ext cx="21771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Q211 #138-PRE POST</a:t>
            </a:r>
          </a:p>
        </p:txBody>
      </p:sp>
      <p:pic>
        <p:nvPicPr>
          <p:cNvPr id="8" name="Picture 7" descr="A picture containing text, wall, indoor, electronics&#10;&#10;Description automatically generated">
            <a:extLst>
              <a:ext uri="{FF2B5EF4-FFF2-40B4-BE49-F238E27FC236}">
                <a16:creationId xmlns:a16="http://schemas.microsoft.com/office/drawing/2014/main" id="{7FD0D470-E9A1-482C-A4FF-851A9FCB7BA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4365" t="17957" r="27300" b="12923"/>
          <a:stretch/>
        </p:blipFill>
        <p:spPr>
          <a:xfrm rot="16399175">
            <a:off x="5543146" y="1060307"/>
            <a:ext cx="2296508" cy="3033533"/>
          </a:xfrm>
          <a:prstGeom prst="rect">
            <a:avLst/>
          </a:prstGeom>
        </p:spPr>
      </p:pic>
      <p:pic>
        <p:nvPicPr>
          <p:cNvPr id="12" name="Picture 11" descr="A picture containing text, wall, television, cellphone&#10;&#10;Description automatically generated">
            <a:extLst>
              <a:ext uri="{FF2B5EF4-FFF2-40B4-BE49-F238E27FC236}">
                <a16:creationId xmlns:a16="http://schemas.microsoft.com/office/drawing/2014/main" id="{688D230D-7DAA-429C-9778-436B75AAEAA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5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26044" t="3376" r="27065" b="8742"/>
          <a:stretch/>
        </p:blipFill>
        <p:spPr>
          <a:xfrm rot="15959293">
            <a:off x="5236829" y="3564254"/>
            <a:ext cx="2690142" cy="3696259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B10D9F27-8E8D-4D14-B489-7288D5067832}"/>
              </a:ext>
            </a:extLst>
          </p:cNvPr>
          <p:cNvSpPr/>
          <p:nvPr/>
        </p:nvSpPr>
        <p:spPr>
          <a:xfrm>
            <a:off x="9117189" y="5149453"/>
            <a:ext cx="711200" cy="661552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59E44CFE-4F6E-47B9-AC7F-0D409B5096FE}"/>
              </a:ext>
            </a:extLst>
          </p:cNvPr>
          <p:cNvSpPr/>
          <p:nvPr/>
        </p:nvSpPr>
        <p:spPr>
          <a:xfrm>
            <a:off x="5599753" y="4718684"/>
            <a:ext cx="711200" cy="661552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 descr="A picture containing text&#10;&#10;Description automatically generated">
            <a:extLst>
              <a:ext uri="{FF2B5EF4-FFF2-40B4-BE49-F238E27FC236}">
                <a16:creationId xmlns:a16="http://schemas.microsoft.com/office/drawing/2014/main" id="{47332B91-2883-41B3-B33A-02F5F91CEA8F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1073" t="7313" r="29331" b="20094"/>
          <a:stretch/>
        </p:blipFill>
        <p:spPr>
          <a:xfrm rot="16200000">
            <a:off x="9082700" y="954431"/>
            <a:ext cx="2239489" cy="330262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7C89796-A348-420B-B1B3-B8220F450244}"/>
              </a:ext>
            </a:extLst>
          </p:cNvPr>
          <p:cNvSpPr txBox="1"/>
          <p:nvPr/>
        </p:nvSpPr>
        <p:spPr>
          <a:xfrm>
            <a:off x="5495254" y="3862816"/>
            <a:ext cx="2060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Q211 #74-PRE POST</a:t>
            </a:r>
          </a:p>
        </p:txBody>
      </p:sp>
      <p:pic>
        <p:nvPicPr>
          <p:cNvPr id="6" name="Picture 5" descr="A picture containing text, wall, indoor&#10;&#10;Description automatically generated">
            <a:extLst>
              <a:ext uri="{FF2B5EF4-FFF2-40B4-BE49-F238E27FC236}">
                <a16:creationId xmlns:a16="http://schemas.microsoft.com/office/drawing/2014/main" id="{CFA15916-949F-433C-94E8-10D46FB41A9F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email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4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24294" t="7598" r="31617" b="7317"/>
          <a:stretch/>
        </p:blipFill>
        <p:spPr>
          <a:xfrm rot="16200000">
            <a:off x="1344850" y="3705856"/>
            <a:ext cx="2256483" cy="3548745"/>
          </a:xfrm>
          <a:prstGeom prst="rect">
            <a:avLst/>
          </a:prstGeom>
        </p:spPr>
      </p:pic>
      <p:pic>
        <p:nvPicPr>
          <p:cNvPr id="9" name="Picture 8" descr="A close - up of a calculator&#10;&#10;Description automatically generated with low confidence">
            <a:extLst>
              <a:ext uri="{FF2B5EF4-FFF2-40B4-BE49-F238E27FC236}">
                <a16:creationId xmlns:a16="http://schemas.microsoft.com/office/drawing/2014/main" id="{58EE33D5-1A1E-444B-A3FC-A8FAFA52FDE0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29003" t="22167" r="36486" b="10717"/>
          <a:stretch/>
        </p:blipFill>
        <p:spPr>
          <a:xfrm rot="16200000">
            <a:off x="1323949" y="970272"/>
            <a:ext cx="2193438" cy="344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2685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38090-A43A-489B-AFCC-84E4BB16AF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OVEN LOGS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1F3FB4D-086E-451D-A788-0B1481791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71D51A-4F72-4FAB-9674-74F9F6C958B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6279" y="1341843"/>
            <a:ext cx="4584589" cy="27556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E58B4A9-75DF-4E15-B1B1-F7679E51383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6278" y="4096273"/>
            <a:ext cx="4584589" cy="274953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ED28EF3-F69F-4A45-8AB9-1C0185C27CE9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36512" y="1310160"/>
            <a:ext cx="4584589" cy="278611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01F04E6-46E0-4C12-8CF1-EB4C84D7580A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36512" y="4065790"/>
            <a:ext cx="4584589" cy="2780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3281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38090-A43A-489B-AFCC-84E4BB16A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099" y="819502"/>
            <a:ext cx="11029616" cy="474794"/>
          </a:xfrm>
        </p:spPr>
        <p:txBody>
          <a:bodyPr>
            <a:normAutofit fontScale="90000"/>
          </a:bodyPr>
          <a:lstStyle/>
          <a:p>
            <a:r>
              <a:rPr lang="en-US" dirty="0"/>
              <a:t>HTGB LIFE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1F3FB4D-086E-451D-A788-0B1481791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967A70-6547-4ACC-8051-50EB5F74BBE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200" y="1913715"/>
            <a:ext cx="4035902" cy="246909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A0D67FC-0ED2-42D5-9381-38311E982DB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1149" y="1919812"/>
            <a:ext cx="4029805" cy="24629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8C7AAD4-A09F-4D49-90F2-A1D98185D0F4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4858" y="1918309"/>
            <a:ext cx="4048095" cy="24873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E29260F-4144-4EC7-AD96-2761B1C9F965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58102" y="4377985"/>
            <a:ext cx="4035902" cy="24812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1BF23BE-7C1D-46F5-9FF3-FDAD69C58EB2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7997" y="4378167"/>
            <a:ext cx="4035902" cy="24812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CA875E8-7290-4957-8CA4-9B4A5115586A}"/>
              </a:ext>
            </a:extLst>
          </p:cNvPr>
          <p:cNvSpPr txBox="1"/>
          <p:nvPr/>
        </p:nvSpPr>
        <p:spPr>
          <a:xfrm>
            <a:off x="429768" y="4928616"/>
            <a:ext cx="2012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IDSS tested at 200V</a:t>
            </a:r>
          </a:p>
        </p:txBody>
      </p:sp>
    </p:spTree>
    <p:extLst>
      <p:ext uri="{BB962C8B-B14F-4D97-AF65-F5344CB8AC3E}">
        <p14:creationId xmlns:p14="http://schemas.microsoft.com/office/powerpoint/2010/main" val="10176955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38090-A43A-489B-AFCC-84E4BB16AF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HTGB LIFE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1F3FB4D-086E-451D-A788-0B1481791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4C3201A-BE20-49F5-8C3A-1E5159CD92C6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626" y="1913714"/>
            <a:ext cx="4041998" cy="24690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F64A8C3-2273-471D-B387-A75A739F3C8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23094" y="4382808"/>
            <a:ext cx="4029805" cy="247519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6BC33C3-8F4E-4D29-B044-2E5D44086D09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2624" y="1919812"/>
            <a:ext cx="4041998" cy="246909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64F0D7F-0C76-4C55-96CC-F31D2D9109B3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2624" y="4385767"/>
            <a:ext cx="4041998" cy="246909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4F4FEEB-5A9D-485B-820D-0F1BE7190AB0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10902" y="1916673"/>
            <a:ext cx="4029805" cy="246909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1015954-B139-40E2-B08E-56240436A5EC}"/>
              </a:ext>
            </a:extLst>
          </p:cNvPr>
          <p:cNvSpPr txBox="1"/>
          <p:nvPr/>
        </p:nvSpPr>
        <p:spPr>
          <a:xfrm>
            <a:off x="429768" y="4928616"/>
            <a:ext cx="1886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IGSSF tested at 5V</a:t>
            </a:r>
          </a:p>
        </p:txBody>
      </p:sp>
    </p:spTree>
    <p:extLst>
      <p:ext uri="{BB962C8B-B14F-4D97-AF65-F5344CB8AC3E}">
        <p14:creationId xmlns:p14="http://schemas.microsoft.com/office/powerpoint/2010/main" val="35100114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38090-A43A-489B-AFCC-84E4BB16AF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HTGB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1F3FB4D-086E-451D-A788-0B1481791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619ECE-F2C8-49C0-ABB3-C26D6B42EE76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244" y="1895425"/>
            <a:ext cx="4035902" cy="248128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9FCA179-B4A2-42BF-AF94-528729D072F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81097" y="4376713"/>
            <a:ext cx="4029805" cy="248128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4DA451C-7542-41F4-9EB6-BB7FDB2AF95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01757" y="1907619"/>
            <a:ext cx="4035902" cy="24629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C72F6CF-7ABE-412E-A388-6B617B6E4F79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98709" y="4370616"/>
            <a:ext cx="4041998" cy="24873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207A899-9DBD-4906-B0FF-BFD63B39209B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8904" y="1895426"/>
            <a:ext cx="4029805" cy="248128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49A40F4-36B5-4132-BE74-0F863A72B12C}"/>
              </a:ext>
            </a:extLst>
          </p:cNvPr>
          <p:cNvSpPr txBox="1"/>
          <p:nvPr/>
        </p:nvSpPr>
        <p:spPr>
          <a:xfrm>
            <a:off x="429768" y="4928616"/>
            <a:ext cx="1976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IGSSR tested at -4V</a:t>
            </a:r>
          </a:p>
        </p:txBody>
      </p:sp>
    </p:spTree>
    <p:extLst>
      <p:ext uri="{BB962C8B-B14F-4D97-AF65-F5344CB8AC3E}">
        <p14:creationId xmlns:p14="http://schemas.microsoft.com/office/powerpoint/2010/main" val="21495906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CE1F0-F874-49D7-BA3B-7E31E87D87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HTGB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E2321B7-A8FE-4F0A-A811-C075D0EEDA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AA21AC-9291-4376-9378-C2106F01CE4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764" y="1898473"/>
            <a:ext cx="4041998" cy="248738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9309C54-3ADE-448B-AD07-F0885BAEC67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8906" y="4376712"/>
            <a:ext cx="4029805" cy="24812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9C85F42-B57C-4DA0-BB65-F0C67F3483E7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03283" y="1901522"/>
            <a:ext cx="4035902" cy="24812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72F57E7-7759-4B73-B984-FAAB1D938AF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4334" y="1901522"/>
            <a:ext cx="4029805" cy="24812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6BD8B4A-4029-4A2A-9E6C-A3329E203BD0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03283" y="4385857"/>
            <a:ext cx="4035902" cy="247519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24819E0-EB5C-413A-8CC6-90A0253361AF}"/>
              </a:ext>
            </a:extLst>
          </p:cNvPr>
          <p:cNvSpPr txBox="1"/>
          <p:nvPr/>
        </p:nvSpPr>
        <p:spPr>
          <a:xfrm>
            <a:off x="512064" y="5113282"/>
            <a:ext cx="2665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DRON pre at 15A VGS@5V</a:t>
            </a:r>
          </a:p>
        </p:txBody>
      </p:sp>
    </p:spTree>
    <p:extLst>
      <p:ext uri="{BB962C8B-B14F-4D97-AF65-F5344CB8AC3E}">
        <p14:creationId xmlns:p14="http://schemas.microsoft.com/office/powerpoint/2010/main" val="5853179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C1842-0BFD-497F-AC5D-27480930F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HTGB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A5ADAC4-CEBA-4FA7-8ED6-D6F7DE379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256BB7-5418-4D2A-B547-14183BFD7112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340" y="1883233"/>
            <a:ext cx="4035902" cy="24934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69F1EB2-4B7D-4C0D-966F-AD7CA08FCBD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90242" y="1883233"/>
            <a:ext cx="4023709" cy="248738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94D0B42-1849-4DD6-8CCF-712E41689DC9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01758" y="1895426"/>
            <a:ext cx="4035902" cy="24812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680F750-B8B0-4AEE-8AEC-42BD377B9C94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84145" y="4364520"/>
            <a:ext cx="4023709" cy="24934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2997A2-1D6B-47F0-B76E-46629F17E63D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10902" y="4382810"/>
            <a:ext cx="4023709" cy="248128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78B38CB-D0EA-41DD-8545-A99EEDCD5C0A}"/>
              </a:ext>
            </a:extLst>
          </p:cNvPr>
          <p:cNvSpPr txBox="1"/>
          <p:nvPr/>
        </p:nvSpPr>
        <p:spPr>
          <a:xfrm>
            <a:off x="512064" y="5113282"/>
            <a:ext cx="30165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DRON post at 15A VGS@5V</a:t>
            </a:r>
          </a:p>
          <a:p>
            <a:r>
              <a:rPr lang="en-US" dirty="0"/>
              <a:t>10s stress at 160V followed by</a:t>
            </a:r>
          </a:p>
          <a:p>
            <a:r>
              <a:rPr lang="en-US" dirty="0"/>
              <a:t>Test at 5-8us after removal</a:t>
            </a:r>
          </a:p>
        </p:txBody>
      </p:sp>
    </p:spTree>
    <p:extLst>
      <p:ext uri="{BB962C8B-B14F-4D97-AF65-F5344CB8AC3E}">
        <p14:creationId xmlns:p14="http://schemas.microsoft.com/office/powerpoint/2010/main" val="1455412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C1842-0BFD-497F-AC5D-27480930F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HTGB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A5ADAC4-CEBA-4FA7-8ED6-D6F7DE379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441498-6B3B-4DAF-9315-E03B029E8B2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935" y="1903034"/>
            <a:ext cx="4041998" cy="24690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08979A4-F133-43BC-8A2E-663463F0112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24835" y="4372128"/>
            <a:ext cx="4041998" cy="246909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2F00BB2-C3AC-4885-9739-02624B1C6265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7166" y="1907619"/>
            <a:ext cx="4035902" cy="24812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EA417E8-3CBA-4FD0-8F17-6FBDCFA06B53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7166" y="4372128"/>
            <a:ext cx="4041998" cy="246909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415A100-8AC2-4E59-9136-B5BFF9D2135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18739" y="1903034"/>
            <a:ext cx="4041998" cy="246909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BBA3C2F-4B63-46A9-A0BE-3E499697DD75}"/>
              </a:ext>
            </a:extLst>
          </p:cNvPr>
          <p:cNvSpPr txBox="1"/>
          <p:nvPr/>
        </p:nvSpPr>
        <p:spPr>
          <a:xfrm>
            <a:off x="512064" y="5113282"/>
            <a:ext cx="2406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RDSON at 18A VGS@5V</a:t>
            </a:r>
          </a:p>
        </p:txBody>
      </p:sp>
    </p:spTree>
    <p:extLst>
      <p:ext uri="{BB962C8B-B14F-4D97-AF65-F5344CB8AC3E}">
        <p14:creationId xmlns:p14="http://schemas.microsoft.com/office/powerpoint/2010/main" val="16643392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3" id="{97F4E4FD-3BA3-473E-B7A8-0DF235177392}" vid="{32208431-F46B-44E9-B888-516CDC64903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EPC SPACE PPT Template</Template>
  <TotalTime>2119</TotalTime>
  <Words>889</Words>
  <Application>Microsoft Office PowerPoint</Application>
  <PresentationFormat>Widescreen</PresentationFormat>
  <Paragraphs>344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Arial</vt:lpstr>
      <vt:lpstr>Calibri</vt:lpstr>
      <vt:lpstr>Helvetica</vt:lpstr>
      <vt:lpstr>Office Theme</vt:lpstr>
      <vt:lpstr>  HTGB &amp; HTRB Life TEST FBG20N18</vt:lpstr>
      <vt:lpstr>DC LIFE</vt:lpstr>
      <vt:lpstr>OVEN LOGS</vt:lpstr>
      <vt:lpstr>HTGB LIFE</vt:lpstr>
      <vt:lpstr>HTGB LIFE</vt:lpstr>
      <vt:lpstr>HTGB</vt:lpstr>
      <vt:lpstr>HTGB</vt:lpstr>
      <vt:lpstr>HTGB</vt:lpstr>
      <vt:lpstr>HTGB</vt:lpstr>
      <vt:lpstr>HTGB</vt:lpstr>
      <vt:lpstr>HTRB</vt:lpstr>
      <vt:lpstr>HTRB</vt:lpstr>
      <vt:lpstr>HTRB</vt:lpstr>
      <vt:lpstr>HTRB</vt:lpstr>
      <vt:lpstr>HTRB</vt:lpstr>
      <vt:lpstr>HTRB</vt:lpstr>
      <vt:lpstr>HTRB</vt:lpstr>
      <vt:lpstr>LIFE TEST SUMMARY HTGB</vt:lpstr>
      <vt:lpstr>LIFE TEST SUMMARY HTRB</vt:lpstr>
      <vt:lpstr>HTRB Failures XRAY 230V 100C</vt:lpstr>
      <vt:lpstr>HTRB Failures XRAY 250V  100C</vt:lpstr>
      <vt:lpstr>PowerPoint Presentation</vt:lpstr>
      <vt:lpstr>PowerPoint Presentation</vt:lpstr>
      <vt:lpstr>HTRB Failures XRAY 200V 130C</vt:lpstr>
      <vt:lpstr>HTRB Failures XRAY 200V 130C</vt:lpstr>
      <vt:lpstr>HTRB Failures XRAY 230V 130C</vt:lpstr>
      <vt:lpstr>HTRB Failures XRAY 230V 130C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Renee Yawger</dc:creator>
  <cp:lastModifiedBy>Max Zafrani</cp:lastModifiedBy>
  <cp:revision>221</cp:revision>
  <dcterms:created xsi:type="dcterms:W3CDTF">2020-04-15T23:34:04Z</dcterms:created>
  <dcterms:modified xsi:type="dcterms:W3CDTF">2022-05-13T03:48:33Z</dcterms:modified>
</cp:coreProperties>
</file>